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notesMasterIdLst>
    <p:notesMasterId r:id="rId33"/>
  </p:notesMasterIdLst>
  <p:sldIdLst>
    <p:sldId id="469" r:id="rId2"/>
    <p:sldId id="476" r:id="rId3"/>
    <p:sldId id="256" r:id="rId4"/>
    <p:sldId id="350" r:id="rId5"/>
    <p:sldId id="393" r:id="rId6"/>
    <p:sldId id="376" r:id="rId7"/>
    <p:sldId id="478" r:id="rId8"/>
    <p:sldId id="345" r:id="rId9"/>
    <p:sldId id="348" r:id="rId10"/>
    <p:sldId id="320" r:id="rId11"/>
    <p:sldId id="321" r:id="rId12"/>
    <p:sldId id="470" r:id="rId13"/>
    <p:sldId id="316" r:id="rId14"/>
    <p:sldId id="317" r:id="rId15"/>
    <p:sldId id="437" r:id="rId16"/>
    <p:sldId id="471" r:id="rId17"/>
    <p:sldId id="318" r:id="rId18"/>
    <p:sldId id="319" r:id="rId19"/>
    <p:sldId id="473" r:id="rId20"/>
    <p:sldId id="472" r:id="rId21"/>
    <p:sldId id="325" r:id="rId22"/>
    <p:sldId id="326" r:id="rId23"/>
    <p:sldId id="349" r:id="rId24"/>
    <p:sldId id="327" r:id="rId25"/>
    <p:sldId id="475" r:id="rId26"/>
    <p:sldId id="328" r:id="rId27"/>
    <p:sldId id="479" r:id="rId28"/>
    <p:sldId id="474" r:id="rId29"/>
    <p:sldId id="338" r:id="rId30"/>
    <p:sldId id="433" r:id="rId31"/>
    <p:sldId id="4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60"/>
    <p:restoredTop sz="83206"/>
  </p:normalViewPr>
  <p:slideViewPr>
    <p:cSldViewPr snapToGrid="0">
      <p:cViewPr varScale="1">
        <p:scale>
          <a:sx n="80" d="100"/>
          <a:sy n="80" d="100"/>
        </p:scale>
        <p:origin x="5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71902-0305-4D34-B945-6452387E2EC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4333B8C-82C9-4D62-8D4D-3EB3F88FB009}">
      <dgm:prSet custT="1"/>
      <dgm:spPr/>
      <dgm:t>
        <a:bodyPr/>
        <a:lstStyle/>
        <a:p>
          <a:r>
            <a:rPr lang="en-US" sz="2400" dirty="0"/>
            <a:t>Be here and now </a:t>
          </a:r>
        </a:p>
      </dgm:t>
    </dgm:pt>
    <dgm:pt modelId="{BBBAC374-F3B5-4285-A850-63554208410E}" type="parTrans" cxnId="{FA51A4F4-C913-449D-814A-1413F25F6BD9}">
      <dgm:prSet/>
      <dgm:spPr/>
      <dgm:t>
        <a:bodyPr/>
        <a:lstStyle/>
        <a:p>
          <a:endParaRPr lang="en-US"/>
        </a:p>
      </dgm:t>
    </dgm:pt>
    <dgm:pt modelId="{1E84EBA0-D93B-481A-A67D-9CF692082FD8}" type="sibTrans" cxnId="{FA51A4F4-C913-449D-814A-1413F25F6BD9}">
      <dgm:prSet/>
      <dgm:spPr/>
      <dgm:t>
        <a:bodyPr/>
        <a:lstStyle/>
        <a:p>
          <a:endParaRPr lang="en-US"/>
        </a:p>
      </dgm:t>
    </dgm:pt>
    <dgm:pt modelId="{D970FE25-C0B1-4C60-A2C1-4E89ED6DAA58}">
      <dgm:prSet custT="1"/>
      <dgm:spPr/>
      <dgm:t>
        <a:bodyPr/>
        <a:lstStyle/>
        <a:p>
          <a:r>
            <a:rPr lang="en-US" sz="2400" dirty="0"/>
            <a:t>Jot down some ideas that might be useful</a:t>
          </a:r>
        </a:p>
      </dgm:t>
    </dgm:pt>
    <dgm:pt modelId="{6403145F-80C9-4305-9099-0D2C7C719E88}" type="parTrans" cxnId="{3B049991-DFE4-4A8C-9E31-593016BE2554}">
      <dgm:prSet/>
      <dgm:spPr/>
      <dgm:t>
        <a:bodyPr/>
        <a:lstStyle/>
        <a:p>
          <a:endParaRPr lang="en-US"/>
        </a:p>
      </dgm:t>
    </dgm:pt>
    <dgm:pt modelId="{856F9D8F-2CF5-45F5-92F2-56784BD03F47}" type="sibTrans" cxnId="{3B049991-DFE4-4A8C-9E31-593016BE2554}">
      <dgm:prSet/>
      <dgm:spPr/>
      <dgm:t>
        <a:bodyPr/>
        <a:lstStyle/>
        <a:p>
          <a:endParaRPr lang="en-US"/>
        </a:p>
      </dgm:t>
    </dgm:pt>
    <dgm:pt modelId="{D6BC18AF-ACFB-49D6-A4C2-BA60C054CF2B}">
      <dgm:prSet custT="1"/>
      <dgm:spPr/>
      <dgm:t>
        <a:bodyPr/>
        <a:lstStyle/>
        <a:p>
          <a:r>
            <a:rPr lang="en-US" sz="2400" dirty="0"/>
            <a:t>Think, </a:t>
          </a:r>
          <a:r>
            <a:rPr lang="en-US" sz="2400" dirty="0" err="1"/>
            <a:t>analyse</a:t>
          </a:r>
          <a:r>
            <a:rPr lang="en-US" sz="2400" dirty="0"/>
            <a:t>, reflect, question &amp; share</a:t>
          </a:r>
        </a:p>
      </dgm:t>
    </dgm:pt>
    <dgm:pt modelId="{82E399C3-58F4-4674-8C4D-46C95501D802}" type="parTrans" cxnId="{D0FAD942-13B9-4D98-8118-F172F29A5AC1}">
      <dgm:prSet/>
      <dgm:spPr/>
      <dgm:t>
        <a:bodyPr/>
        <a:lstStyle/>
        <a:p>
          <a:endParaRPr lang="en-US"/>
        </a:p>
      </dgm:t>
    </dgm:pt>
    <dgm:pt modelId="{14283255-CC76-4CC2-960C-3938CFAF0328}" type="sibTrans" cxnId="{D0FAD942-13B9-4D98-8118-F172F29A5AC1}">
      <dgm:prSet/>
      <dgm:spPr/>
      <dgm:t>
        <a:bodyPr/>
        <a:lstStyle/>
        <a:p>
          <a:endParaRPr lang="en-US"/>
        </a:p>
      </dgm:t>
    </dgm:pt>
    <dgm:pt modelId="{2AB0D43C-0497-3542-BADE-4689899DE3E1}">
      <dgm:prSet custT="1"/>
      <dgm:spPr/>
      <dgm:t>
        <a:bodyPr/>
        <a:lstStyle/>
        <a:p>
          <a:r>
            <a:rPr lang="en-GB" sz="2400" dirty="0"/>
            <a:t>Enjoy it if you can</a:t>
          </a:r>
        </a:p>
      </dgm:t>
    </dgm:pt>
    <dgm:pt modelId="{07015B88-308A-C347-B602-52F85DF9D15F}" type="parTrans" cxnId="{4E9D0F1C-DDB5-E249-BE03-007A6C9ADF49}">
      <dgm:prSet/>
      <dgm:spPr/>
      <dgm:t>
        <a:bodyPr/>
        <a:lstStyle/>
        <a:p>
          <a:endParaRPr lang="en-GB"/>
        </a:p>
      </dgm:t>
    </dgm:pt>
    <dgm:pt modelId="{8614821E-42B7-7A4D-BF9A-17836F08F846}" type="sibTrans" cxnId="{4E9D0F1C-DDB5-E249-BE03-007A6C9ADF49}">
      <dgm:prSet/>
      <dgm:spPr/>
      <dgm:t>
        <a:bodyPr/>
        <a:lstStyle/>
        <a:p>
          <a:endParaRPr lang="en-GB"/>
        </a:p>
      </dgm:t>
    </dgm:pt>
    <dgm:pt modelId="{E005CF70-92F6-5742-8C01-A23819E5CCE8}" type="pres">
      <dgm:prSet presAssocID="{E2271902-0305-4D34-B945-6452387E2ECC}" presName="vert0" presStyleCnt="0">
        <dgm:presLayoutVars>
          <dgm:dir/>
          <dgm:animOne val="branch"/>
          <dgm:animLvl val="lvl"/>
        </dgm:presLayoutVars>
      </dgm:prSet>
      <dgm:spPr/>
    </dgm:pt>
    <dgm:pt modelId="{78668E63-A074-F047-85A9-9168597071B5}" type="pres">
      <dgm:prSet presAssocID="{64333B8C-82C9-4D62-8D4D-3EB3F88FB009}" presName="thickLine" presStyleLbl="alignNode1" presStyleIdx="0" presStyleCnt="4"/>
      <dgm:spPr/>
    </dgm:pt>
    <dgm:pt modelId="{6035BB90-EB6E-EC4D-B22C-9E06D2202B69}" type="pres">
      <dgm:prSet presAssocID="{64333B8C-82C9-4D62-8D4D-3EB3F88FB009}" presName="horz1" presStyleCnt="0"/>
      <dgm:spPr/>
    </dgm:pt>
    <dgm:pt modelId="{38D4CA9C-F0A9-4E4E-8A36-88743ED409F9}" type="pres">
      <dgm:prSet presAssocID="{64333B8C-82C9-4D62-8D4D-3EB3F88FB009}" presName="tx1" presStyleLbl="revTx" presStyleIdx="0" presStyleCnt="4"/>
      <dgm:spPr/>
    </dgm:pt>
    <dgm:pt modelId="{857E303E-ECD6-D845-B6A8-29EF1FBD1FBF}" type="pres">
      <dgm:prSet presAssocID="{64333B8C-82C9-4D62-8D4D-3EB3F88FB009}" presName="vert1" presStyleCnt="0"/>
      <dgm:spPr/>
    </dgm:pt>
    <dgm:pt modelId="{44B63ED0-1EE8-414A-A07D-581BA7ABDF62}" type="pres">
      <dgm:prSet presAssocID="{D970FE25-C0B1-4C60-A2C1-4E89ED6DAA58}" presName="thickLine" presStyleLbl="alignNode1" presStyleIdx="1" presStyleCnt="4"/>
      <dgm:spPr/>
    </dgm:pt>
    <dgm:pt modelId="{B6591E9A-4FE2-3F42-9BA8-F28B98B78859}" type="pres">
      <dgm:prSet presAssocID="{D970FE25-C0B1-4C60-A2C1-4E89ED6DAA58}" presName="horz1" presStyleCnt="0"/>
      <dgm:spPr/>
    </dgm:pt>
    <dgm:pt modelId="{AFDFF018-401D-0F4C-BBB2-76EF9D121D17}" type="pres">
      <dgm:prSet presAssocID="{D970FE25-C0B1-4C60-A2C1-4E89ED6DAA58}" presName="tx1" presStyleLbl="revTx" presStyleIdx="1" presStyleCnt="4"/>
      <dgm:spPr/>
    </dgm:pt>
    <dgm:pt modelId="{EFFCC816-B75A-9C45-A947-9D75C08D80F7}" type="pres">
      <dgm:prSet presAssocID="{D970FE25-C0B1-4C60-A2C1-4E89ED6DAA58}" presName="vert1" presStyleCnt="0"/>
      <dgm:spPr/>
    </dgm:pt>
    <dgm:pt modelId="{56A71C00-BE6A-A04F-9524-12613965202D}" type="pres">
      <dgm:prSet presAssocID="{D6BC18AF-ACFB-49D6-A4C2-BA60C054CF2B}" presName="thickLine" presStyleLbl="alignNode1" presStyleIdx="2" presStyleCnt="4"/>
      <dgm:spPr/>
    </dgm:pt>
    <dgm:pt modelId="{CFB3AE5F-83FF-AA43-A568-7FB60570C522}" type="pres">
      <dgm:prSet presAssocID="{D6BC18AF-ACFB-49D6-A4C2-BA60C054CF2B}" presName="horz1" presStyleCnt="0"/>
      <dgm:spPr/>
    </dgm:pt>
    <dgm:pt modelId="{E6934168-6CD2-A34F-A5D9-B1148001D518}" type="pres">
      <dgm:prSet presAssocID="{D6BC18AF-ACFB-49D6-A4C2-BA60C054CF2B}" presName="tx1" presStyleLbl="revTx" presStyleIdx="2" presStyleCnt="4"/>
      <dgm:spPr/>
    </dgm:pt>
    <dgm:pt modelId="{55451BCC-F31A-8B4D-BE7E-79B1ECDC67D1}" type="pres">
      <dgm:prSet presAssocID="{D6BC18AF-ACFB-49D6-A4C2-BA60C054CF2B}" presName="vert1" presStyleCnt="0"/>
      <dgm:spPr/>
    </dgm:pt>
    <dgm:pt modelId="{B73E75E1-AE72-F44B-9667-A24183D8BCB0}" type="pres">
      <dgm:prSet presAssocID="{2AB0D43C-0497-3542-BADE-4689899DE3E1}" presName="thickLine" presStyleLbl="alignNode1" presStyleIdx="3" presStyleCnt="4"/>
      <dgm:spPr/>
    </dgm:pt>
    <dgm:pt modelId="{CA4968DF-9786-0B4A-9870-0FC9B4E2053E}" type="pres">
      <dgm:prSet presAssocID="{2AB0D43C-0497-3542-BADE-4689899DE3E1}" presName="horz1" presStyleCnt="0"/>
      <dgm:spPr/>
    </dgm:pt>
    <dgm:pt modelId="{0CC230C2-3A44-504A-B785-70742296FA88}" type="pres">
      <dgm:prSet presAssocID="{2AB0D43C-0497-3542-BADE-4689899DE3E1}" presName="tx1" presStyleLbl="revTx" presStyleIdx="3" presStyleCnt="4"/>
      <dgm:spPr/>
    </dgm:pt>
    <dgm:pt modelId="{07C135DC-C474-5740-B704-AD3425B221B7}" type="pres">
      <dgm:prSet presAssocID="{2AB0D43C-0497-3542-BADE-4689899DE3E1}" presName="vert1" presStyleCnt="0"/>
      <dgm:spPr/>
    </dgm:pt>
  </dgm:ptLst>
  <dgm:cxnLst>
    <dgm:cxn modelId="{783B1A13-BD37-F749-A98B-F40906AA39D7}" type="presOf" srcId="{2AB0D43C-0497-3542-BADE-4689899DE3E1}" destId="{0CC230C2-3A44-504A-B785-70742296FA88}" srcOrd="0" destOrd="0" presId="urn:microsoft.com/office/officeart/2008/layout/LinedList"/>
    <dgm:cxn modelId="{4E9D0F1C-DDB5-E249-BE03-007A6C9ADF49}" srcId="{E2271902-0305-4D34-B945-6452387E2ECC}" destId="{2AB0D43C-0497-3542-BADE-4689899DE3E1}" srcOrd="3" destOrd="0" parTransId="{07015B88-308A-C347-B602-52F85DF9D15F}" sibTransId="{8614821E-42B7-7A4D-BF9A-17836F08F846}"/>
    <dgm:cxn modelId="{C6C4571C-B667-2A4B-9076-FB6AF2C92C62}" type="presOf" srcId="{64333B8C-82C9-4D62-8D4D-3EB3F88FB009}" destId="{38D4CA9C-F0A9-4E4E-8A36-88743ED409F9}" srcOrd="0" destOrd="0" presId="urn:microsoft.com/office/officeart/2008/layout/LinedList"/>
    <dgm:cxn modelId="{D0FAD942-13B9-4D98-8118-F172F29A5AC1}" srcId="{E2271902-0305-4D34-B945-6452387E2ECC}" destId="{D6BC18AF-ACFB-49D6-A4C2-BA60C054CF2B}" srcOrd="2" destOrd="0" parTransId="{82E399C3-58F4-4674-8C4D-46C95501D802}" sibTransId="{14283255-CC76-4CC2-960C-3938CFAF0328}"/>
    <dgm:cxn modelId="{52DE4E44-1EAC-CD47-8E7D-0EDDA80C04EB}" type="presOf" srcId="{E2271902-0305-4D34-B945-6452387E2ECC}" destId="{E005CF70-92F6-5742-8C01-A23819E5CCE8}" srcOrd="0" destOrd="0" presId="urn:microsoft.com/office/officeart/2008/layout/LinedList"/>
    <dgm:cxn modelId="{C0AEA08F-D5A7-A045-960D-0491E3479FE8}" type="presOf" srcId="{D970FE25-C0B1-4C60-A2C1-4E89ED6DAA58}" destId="{AFDFF018-401D-0F4C-BBB2-76EF9D121D17}" srcOrd="0" destOrd="0" presId="urn:microsoft.com/office/officeart/2008/layout/LinedList"/>
    <dgm:cxn modelId="{3B049991-DFE4-4A8C-9E31-593016BE2554}" srcId="{E2271902-0305-4D34-B945-6452387E2ECC}" destId="{D970FE25-C0B1-4C60-A2C1-4E89ED6DAA58}" srcOrd="1" destOrd="0" parTransId="{6403145F-80C9-4305-9099-0D2C7C719E88}" sibTransId="{856F9D8F-2CF5-45F5-92F2-56784BD03F47}"/>
    <dgm:cxn modelId="{DF2995EF-14DE-E746-96CD-F2D9D4314E45}" type="presOf" srcId="{D6BC18AF-ACFB-49D6-A4C2-BA60C054CF2B}" destId="{E6934168-6CD2-A34F-A5D9-B1148001D518}" srcOrd="0" destOrd="0" presId="urn:microsoft.com/office/officeart/2008/layout/LinedList"/>
    <dgm:cxn modelId="{FA51A4F4-C913-449D-814A-1413F25F6BD9}" srcId="{E2271902-0305-4D34-B945-6452387E2ECC}" destId="{64333B8C-82C9-4D62-8D4D-3EB3F88FB009}" srcOrd="0" destOrd="0" parTransId="{BBBAC374-F3B5-4285-A850-63554208410E}" sibTransId="{1E84EBA0-D93B-481A-A67D-9CF692082FD8}"/>
    <dgm:cxn modelId="{704D6E31-D6E6-E445-8E4C-34587DE0BD13}" type="presParOf" srcId="{E005CF70-92F6-5742-8C01-A23819E5CCE8}" destId="{78668E63-A074-F047-85A9-9168597071B5}" srcOrd="0" destOrd="0" presId="urn:microsoft.com/office/officeart/2008/layout/LinedList"/>
    <dgm:cxn modelId="{CD373B64-1314-7446-A29F-FA5B6B71A17C}" type="presParOf" srcId="{E005CF70-92F6-5742-8C01-A23819E5CCE8}" destId="{6035BB90-EB6E-EC4D-B22C-9E06D2202B69}" srcOrd="1" destOrd="0" presId="urn:microsoft.com/office/officeart/2008/layout/LinedList"/>
    <dgm:cxn modelId="{73A65227-D64E-9149-B16B-3EC18E2E260F}" type="presParOf" srcId="{6035BB90-EB6E-EC4D-B22C-9E06D2202B69}" destId="{38D4CA9C-F0A9-4E4E-8A36-88743ED409F9}" srcOrd="0" destOrd="0" presId="urn:microsoft.com/office/officeart/2008/layout/LinedList"/>
    <dgm:cxn modelId="{BFC75FE0-8E95-8248-8417-085E729CD704}" type="presParOf" srcId="{6035BB90-EB6E-EC4D-B22C-9E06D2202B69}" destId="{857E303E-ECD6-D845-B6A8-29EF1FBD1FBF}" srcOrd="1" destOrd="0" presId="urn:microsoft.com/office/officeart/2008/layout/LinedList"/>
    <dgm:cxn modelId="{4515B4A6-3D04-FC49-9CEB-38E2CD528027}" type="presParOf" srcId="{E005CF70-92F6-5742-8C01-A23819E5CCE8}" destId="{44B63ED0-1EE8-414A-A07D-581BA7ABDF62}" srcOrd="2" destOrd="0" presId="urn:microsoft.com/office/officeart/2008/layout/LinedList"/>
    <dgm:cxn modelId="{BD26C369-155E-8D42-965D-D113C5D7A8B3}" type="presParOf" srcId="{E005CF70-92F6-5742-8C01-A23819E5CCE8}" destId="{B6591E9A-4FE2-3F42-9BA8-F28B98B78859}" srcOrd="3" destOrd="0" presId="urn:microsoft.com/office/officeart/2008/layout/LinedList"/>
    <dgm:cxn modelId="{26AD98DB-E487-0C43-A7D2-81F298603093}" type="presParOf" srcId="{B6591E9A-4FE2-3F42-9BA8-F28B98B78859}" destId="{AFDFF018-401D-0F4C-BBB2-76EF9D121D17}" srcOrd="0" destOrd="0" presId="urn:microsoft.com/office/officeart/2008/layout/LinedList"/>
    <dgm:cxn modelId="{EC14DE2D-4D62-1E48-8715-C8A887179D01}" type="presParOf" srcId="{B6591E9A-4FE2-3F42-9BA8-F28B98B78859}" destId="{EFFCC816-B75A-9C45-A947-9D75C08D80F7}" srcOrd="1" destOrd="0" presId="urn:microsoft.com/office/officeart/2008/layout/LinedList"/>
    <dgm:cxn modelId="{778ADD19-A9C8-0447-A952-0A908C2E4C48}" type="presParOf" srcId="{E005CF70-92F6-5742-8C01-A23819E5CCE8}" destId="{56A71C00-BE6A-A04F-9524-12613965202D}" srcOrd="4" destOrd="0" presId="urn:microsoft.com/office/officeart/2008/layout/LinedList"/>
    <dgm:cxn modelId="{C0955054-2559-A64F-A7CE-241906D7C1FD}" type="presParOf" srcId="{E005CF70-92F6-5742-8C01-A23819E5CCE8}" destId="{CFB3AE5F-83FF-AA43-A568-7FB60570C522}" srcOrd="5" destOrd="0" presId="urn:microsoft.com/office/officeart/2008/layout/LinedList"/>
    <dgm:cxn modelId="{530F8DDD-1FE9-E047-9A2A-CEFD47E70E21}" type="presParOf" srcId="{CFB3AE5F-83FF-AA43-A568-7FB60570C522}" destId="{E6934168-6CD2-A34F-A5D9-B1148001D518}" srcOrd="0" destOrd="0" presId="urn:microsoft.com/office/officeart/2008/layout/LinedList"/>
    <dgm:cxn modelId="{607DE7F8-0E9E-EA4B-99C5-BA07C5E7476C}" type="presParOf" srcId="{CFB3AE5F-83FF-AA43-A568-7FB60570C522}" destId="{55451BCC-F31A-8B4D-BE7E-79B1ECDC67D1}" srcOrd="1" destOrd="0" presId="urn:microsoft.com/office/officeart/2008/layout/LinedList"/>
    <dgm:cxn modelId="{44A29A26-C896-104D-81BE-364DC772A128}" type="presParOf" srcId="{E005CF70-92F6-5742-8C01-A23819E5CCE8}" destId="{B73E75E1-AE72-F44B-9667-A24183D8BCB0}" srcOrd="6" destOrd="0" presId="urn:microsoft.com/office/officeart/2008/layout/LinedList"/>
    <dgm:cxn modelId="{7DDBD914-EA5F-5A48-8845-C80B56F09269}" type="presParOf" srcId="{E005CF70-92F6-5742-8C01-A23819E5CCE8}" destId="{CA4968DF-9786-0B4A-9870-0FC9B4E2053E}" srcOrd="7" destOrd="0" presId="urn:microsoft.com/office/officeart/2008/layout/LinedList"/>
    <dgm:cxn modelId="{C6A3975D-1253-0E40-B296-D099AB2546AB}" type="presParOf" srcId="{CA4968DF-9786-0B4A-9870-0FC9B4E2053E}" destId="{0CC230C2-3A44-504A-B785-70742296FA88}" srcOrd="0" destOrd="0" presId="urn:microsoft.com/office/officeart/2008/layout/LinedList"/>
    <dgm:cxn modelId="{61D5C49D-C06B-324C-82FC-1271EA1DC798}" type="presParOf" srcId="{CA4968DF-9786-0B4A-9870-0FC9B4E2053E}" destId="{07C135DC-C474-5740-B704-AD3425B221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D72BF-6192-4FD2-B3A4-4235C760121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24E5D45-D6D6-4CAA-8470-12C76F30498C}">
      <dgm:prSet/>
      <dgm:spPr/>
      <dgm:t>
        <a:bodyPr/>
        <a:lstStyle/>
        <a:p>
          <a:pPr>
            <a:lnSpc>
              <a:spcPct val="100000"/>
            </a:lnSpc>
          </a:pPr>
          <a:r>
            <a:rPr lang="en-US" b="1" cap="none"/>
            <a:t>Your pen</a:t>
          </a:r>
          <a:r>
            <a:rPr lang="en-GB" b="1" cap="none"/>
            <a:t>(s)</a:t>
          </a:r>
          <a:r>
            <a:rPr lang="en-US" b="1" cap="none"/>
            <a:t>, notebook and earphones </a:t>
          </a:r>
        </a:p>
      </dgm:t>
    </dgm:pt>
    <dgm:pt modelId="{7498E67A-164B-4191-B084-FB3EE3046F47}" type="parTrans" cxnId="{90FB51F4-F893-4C69-9E81-0F119F8FCD3E}">
      <dgm:prSet/>
      <dgm:spPr/>
      <dgm:t>
        <a:bodyPr/>
        <a:lstStyle/>
        <a:p>
          <a:endParaRPr lang="en-US"/>
        </a:p>
      </dgm:t>
    </dgm:pt>
    <dgm:pt modelId="{2042CBA5-397B-4259-AB3A-BE687F22DD64}" type="sibTrans" cxnId="{90FB51F4-F893-4C69-9E81-0F119F8FCD3E}">
      <dgm:prSet/>
      <dgm:spPr/>
      <dgm:t>
        <a:bodyPr/>
        <a:lstStyle/>
        <a:p>
          <a:endParaRPr lang="en-US"/>
        </a:p>
      </dgm:t>
    </dgm:pt>
    <dgm:pt modelId="{465BC457-9070-4BFC-A463-2D20676E6C13}">
      <dgm:prSet/>
      <dgm:spPr/>
      <dgm:t>
        <a:bodyPr/>
        <a:lstStyle/>
        <a:p>
          <a:pPr>
            <a:lnSpc>
              <a:spcPct val="100000"/>
            </a:lnSpc>
          </a:pPr>
          <a:r>
            <a:rPr lang="en-US" b="1" cap="none"/>
            <a:t>Some</a:t>
          </a:r>
          <a:r>
            <a:rPr lang="zh-CN" b="1" cap="none"/>
            <a:t> </a:t>
          </a:r>
          <a:r>
            <a:rPr lang="en-US" b="1" cap="none"/>
            <a:t>water &amp; snacks</a:t>
          </a:r>
          <a:r>
            <a:rPr lang="zh-CN" b="1" cap="none"/>
            <a:t> </a:t>
          </a:r>
          <a:endParaRPr lang="en-US" b="1" cap="none"/>
        </a:p>
      </dgm:t>
    </dgm:pt>
    <dgm:pt modelId="{3A30EDDE-59E0-43AF-B5DF-559BF245F533}" type="parTrans" cxnId="{21B855B8-6A8D-46BA-8D51-3B6CEB4FD9B0}">
      <dgm:prSet/>
      <dgm:spPr/>
      <dgm:t>
        <a:bodyPr/>
        <a:lstStyle/>
        <a:p>
          <a:endParaRPr lang="en-US"/>
        </a:p>
      </dgm:t>
    </dgm:pt>
    <dgm:pt modelId="{B7B2C537-9B48-471F-942D-CA524ACFC957}" type="sibTrans" cxnId="{21B855B8-6A8D-46BA-8D51-3B6CEB4FD9B0}">
      <dgm:prSet/>
      <dgm:spPr/>
      <dgm:t>
        <a:bodyPr/>
        <a:lstStyle/>
        <a:p>
          <a:endParaRPr lang="en-US"/>
        </a:p>
      </dgm:t>
    </dgm:pt>
    <dgm:pt modelId="{9FFA4CC0-CA9D-49E1-85BC-B172FBA1C10C}">
      <dgm:prSet/>
      <dgm:spPr/>
      <dgm:t>
        <a:bodyPr/>
        <a:lstStyle/>
        <a:p>
          <a:pPr>
            <a:lnSpc>
              <a:spcPct val="100000"/>
            </a:lnSpc>
          </a:pPr>
          <a:r>
            <a:rPr lang="en-US" b="1"/>
            <a:t>A </a:t>
          </a:r>
          <a:r>
            <a:rPr lang="en-US" b="1" cap="none"/>
            <a:t>good</a:t>
          </a:r>
          <a:r>
            <a:rPr lang="zh-CN" b="1" cap="none"/>
            <a:t> </a:t>
          </a:r>
          <a:r>
            <a:rPr lang="en-US" b="1" cap="none"/>
            <a:t>mood</a:t>
          </a:r>
          <a:endParaRPr lang="en-US" b="1"/>
        </a:p>
      </dgm:t>
    </dgm:pt>
    <dgm:pt modelId="{CB99B519-FDC3-4002-88B8-1DA3E5CF8ACF}" type="parTrans" cxnId="{A1E85C0E-1D97-460E-A14F-5677DE35E1FB}">
      <dgm:prSet/>
      <dgm:spPr/>
      <dgm:t>
        <a:bodyPr/>
        <a:lstStyle/>
        <a:p>
          <a:endParaRPr lang="en-US"/>
        </a:p>
      </dgm:t>
    </dgm:pt>
    <dgm:pt modelId="{FA91C520-3F7A-4DAA-A539-96AFC796EE26}" type="sibTrans" cxnId="{A1E85C0E-1D97-460E-A14F-5677DE35E1FB}">
      <dgm:prSet/>
      <dgm:spPr/>
      <dgm:t>
        <a:bodyPr/>
        <a:lstStyle/>
        <a:p>
          <a:endParaRPr lang="en-US"/>
        </a:p>
      </dgm:t>
    </dgm:pt>
    <dgm:pt modelId="{3D5E2BF1-8F39-474A-B7C2-EA871C2A8A4B}" type="pres">
      <dgm:prSet presAssocID="{8A7D72BF-6192-4FD2-B3A4-4235C7601212}" presName="root" presStyleCnt="0">
        <dgm:presLayoutVars>
          <dgm:dir/>
          <dgm:resizeHandles val="exact"/>
        </dgm:presLayoutVars>
      </dgm:prSet>
      <dgm:spPr/>
    </dgm:pt>
    <dgm:pt modelId="{B1C57E31-0DCB-4B24-BFCC-E32578824D3B}" type="pres">
      <dgm:prSet presAssocID="{024E5D45-D6D6-4CAA-8470-12C76F30498C}" presName="compNode" presStyleCnt="0"/>
      <dgm:spPr/>
    </dgm:pt>
    <dgm:pt modelId="{17C32476-996A-407C-BE6B-626FA0A26347}" type="pres">
      <dgm:prSet presAssocID="{024E5D45-D6D6-4CAA-8470-12C76F3049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097DAC8-FBC6-4008-829F-2EADD21185E7}" type="pres">
      <dgm:prSet presAssocID="{024E5D45-D6D6-4CAA-8470-12C76F30498C}" presName="spaceRect" presStyleCnt="0"/>
      <dgm:spPr/>
    </dgm:pt>
    <dgm:pt modelId="{4FC714D3-BF60-4076-B12F-6B2AA3CBE355}" type="pres">
      <dgm:prSet presAssocID="{024E5D45-D6D6-4CAA-8470-12C76F30498C}" presName="textRect" presStyleLbl="revTx" presStyleIdx="0" presStyleCnt="3">
        <dgm:presLayoutVars>
          <dgm:chMax val="1"/>
          <dgm:chPref val="1"/>
        </dgm:presLayoutVars>
      </dgm:prSet>
      <dgm:spPr/>
    </dgm:pt>
    <dgm:pt modelId="{0CB62C1F-6080-4C94-8716-66E539C4EBFD}" type="pres">
      <dgm:prSet presAssocID="{2042CBA5-397B-4259-AB3A-BE687F22DD64}" presName="sibTrans" presStyleCnt="0"/>
      <dgm:spPr/>
    </dgm:pt>
    <dgm:pt modelId="{B163A89B-27D8-4E62-A7E2-22D2B8BA1B2D}" type="pres">
      <dgm:prSet presAssocID="{465BC457-9070-4BFC-A463-2D20676E6C13}" presName="compNode" presStyleCnt="0"/>
      <dgm:spPr/>
    </dgm:pt>
    <dgm:pt modelId="{98C766E6-E712-4193-AF48-7B1D7A90A33C}" type="pres">
      <dgm:prSet presAssocID="{465BC457-9070-4BFC-A463-2D20676E6C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psicle"/>
        </a:ext>
      </dgm:extLst>
    </dgm:pt>
    <dgm:pt modelId="{2DA661E0-2D3E-4F89-A1BF-943CCEDA465F}" type="pres">
      <dgm:prSet presAssocID="{465BC457-9070-4BFC-A463-2D20676E6C13}" presName="spaceRect" presStyleCnt="0"/>
      <dgm:spPr/>
    </dgm:pt>
    <dgm:pt modelId="{F4B23198-08D6-4B2E-BAFF-3B77467D611D}" type="pres">
      <dgm:prSet presAssocID="{465BC457-9070-4BFC-A463-2D20676E6C13}" presName="textRect" presStyleLbl="revTx" presStyleIdx="1" presStyleCnt="3">
        <dgm:presLayoutVars>
          <dgm:chMax val="1"/>
          <dgm:chPref val="1"/>
        </dgm:presLayoutVars>
      </dgm:prSet>
      <dgm:spPr/>
    </dgm:pt>
    <dgm:pt modelId="{0D2E0F3B-66D5-4ACB-BA07-7B3004122589}" type="pres">
      <dgm:prSet presAssocID="{B7B2C537-9B48-471F-942D-CA524ACFC957}" presName="sibTrans" presStyleCnt="0"/>
      <dgm:spPr/>
    </dgm:pt>
    <dgm:pt modelId="{7FCE27F1-0F33-4236-A183-0FC65ABB65EE}" type="pres">
      <dgm:prSet presAssocID="{9FFA4CC0-CA9D-49E1-85BC-B172FBA1C10C}" presName="compNode" presStyleCnt="0"/>
      <dgm:spPr/>
    </dgm:pt>
    <dgm:pt modelId="{5CA2B003-791F-49E3-9F4F-39B424FAB31B}" type="pres">
      <dgm:prSet presAssocID="{9FFA4CC0-CA9D-49E1-85BC-B172FBA1C1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A5AA7DF-61FB-4FC1-AC87-E386648FC6AC}" type="pres">
      <dgm:prSet presAssocID="{9FFA4CC0-CA9D-49E1-85BC-B172FBA1C10C}" presName="spaceRect" presStyleCnt="0"/>
      <dgm:spPr/>
    </dgm:pt>
    <dgm:pt modelId="{5B11DA35-7AE4-4B03-B4B0-DFAED10A1168}" type="pres">
      <dgm:prSet presAssocID="{9FFA4CC0-CA9D-49E1-85BC-B172FBA1C10C}" presName="textRect" presStyleLbl="revTx" presStyleIdx="2" presStyleCnt="3">
        <dgm:presLayoutVars>
          <dgm:chMax val="1"/>
          <dgm:chPref val="1"/>
        </dgm:presLayoutVars>
      </dgm:prSet>
      <dgm:spPr/>
    </dgm:pt>
  </dgm:ptLst>
  <dgm:cxnLst>
    <dgm:cxn modelId="{A1E85C0E-1D97-460E-A14F-5677DE35E1FB}" srcId="{8A7D72BF-6192-4FD2-B3A4-4235C7601212}" destId="{9FFA4CC0-CA9D-49E1-85BC-B172FBA1C10C}" srcOrd="2" destOrd="0" parTransId="{CB99B519-FDC3-4002-88B8-1DA3E5CF8ACF}" sibTransId="{FA91C520-3F7A-4DAA-A539-96AFC796EE26}"/>
    <dgm:cxn modelId="{A88CC724-EBB3-1043-86D1-3270AA2A57C2}" type="presOf" srcId="{024E5D45-D6D6-4CAA-8470-12C76F30498C}" destId="{4FC714D3-BF60-4076-B12F-6B2AA3CBE355}" srcOrd="0" destOrd="0" presId="urn:microsoft.com/office/officeart/2018/2/layout/IconLabelList"/>
    <dgm:cxn modelId="{C0728451-0248-3441-BB57-0748BD2666A7}" type="presOf" srcId="{465BC457-9070-4BFC-A463-2D20676E6C13}" destId="{F4B23198-08D6-4B2E-BAFF-3B77467D611D}" srcOrd="0" destOrd="0" presId="urn:microsoft.com/office/officeart/2018/2/layout/IconLabelList"/>
    <dgm:cxn modelId="{A1734F8C-565F-5844-8615-646761EA216A}" type="presOf" srcId="{9FFA4CC0-CA9D-49E1-85BC-B172FBA1C10C}" destId="{5B11DA35-7AE4-4B03-B4B0-DFAED10A1168}" srcOrd="0" destOrd="0" presId="urn:microsoft.com/office/officeart/2018/2/layout/IconLabelList"/>
    <dgm:cxn modelId="{8A2492A4-06D4-F24B-A94A-028475707ABD}" type="presOf" srcId="{8A7D72BF-6192-4FD2-B3A4-4235C7601212}" destId="{3D5E2BF1-8F39-474A-B7C2-EA871C2A8A4B}" srcOrd="0" destOrd="0" presId="urn:microsoft.com/office/officeart/2018/2/layout/IconLabelList"/>
    <dgm:cxn modelId="{21B855B8-6A8D-46BA-8D51-3B6CEB4FD9B0}" srcId="{8A7D72BF-6192-4FD2-B3A4-4235C7601212}" destId="{465BC457-9070-4BFC-A463-2D20676E6C13}" srcOrd="1" destOrd="0" parTransId="{3A30EDDE-59E0-43AF-B5DF-559BF245F533}" sibTransId="{B7B2C537-9B48-471F-942D-CA524ACFC957}"/>
    <dgm:cxn modelId="{90FB51F4-F893-4C69-9E81-0F119F8FCD3E}" srcId="{8A7D72BF-6192-4FD2-B3A4-4235C7601212}" destId="{024E5D45-D6D6-4CAA-8470-12C76F30498C}" srcOrd="0" destOrd="0" parTransId="{7498E67A-164B-4191-B084-FB3EE3046F47}" sibTransId="{2042CBA5-397B-4259-AB3A-BE687F22DD64}"/>
    <dgm:cxn modelId="{12CBBF80-3A7F-834D-83F0-6EAA6C66B186}" type="presParOf" srcId="{3D5E2BF1-8F39-474A-B7C2-EA871C2A8A4B}" destId="{B1C57E31-0DCB-4B24-BFCC-E32578824D3B}" srcOrd="0" destOrd="0" presId="urn:microsoft.com/office/officeart/2018/2/layout/IconLabelList"/>
    <dgm:cxn modelId="{15BE990A-4EF2-1849-A1F0-A6DA7CB018CC}" type="presParOf" srcId="{B1C57E31-0DCB-4B24-BFCC-E32578824D3B}" destId="{17C32476-996A-407C-BE6B-626FA0A26347}" srcOrd="0" destOrd="0" presId="urn:microsoft.com/office/officeart/2018/2/layout/IconLabelList"/>
    <dgm:cxn modelId="{1E7510D9-0401-2E4E-AACD-AC6022855E0B}" type="presParOf" srcId="{B1C57E31-0DCB-4B24-BFCC-E32578824D3B}" destId="{B097DAC8-FBC6-4008-829F-2EADD21185E7}" srcOrd="1" destOrd="0" presId="urn:microsoft.com/office/officeart/2018/2/layout/IconLabelList"/>
    <dgm:cxn modelId="{56EAA24B-4776-384A-846A-7CF493AF1DAF}" type="presParOf" srcId="{B1C57E31-0DCB-4B24-BFCC-E32578824D3B}" destId="{4FC714D3-BF60-4076-B12F-6B2AA3CBE355}" srcOrd="2" destOrd="0" presId="urn:microsoft.com/office/officeart/2018/2/layout/IconLabelList"/>
    <dgm:cxn modelId="{07CD5EB4-2B07-844F-AE65-3382E1E42BC0}" type="presParOf" srcId="{3D5E2BF1-8F39-474A-B7C2-EA871C2A8A4B}" destId="{0CB62C1F-6080-4C94-8716-66E539C4EBFD}" srcOrd="1" destOrd="0" presId="urn:microsoft.com/office/officeart/2018/2/layout/IconLabelList"/>
    <dgm:cxn modelId="{020CFC5F-F242-1643-A4B8-4D0BD75496AF}" type="presParOf" srcId="{3D5E2BF1-8F39-474A-B7C2-EA871C2A8A4B}" destId="{B163A89B-27D8-4E62-A7E2-22D2B8BA1B2D}" srcOrd="2" destOrd="0" presId="urn:microsoft.com/office/officeart/2018/2/layout/IconLabelList"/>
    <dgm:cxn modelId="{29A2EE06-9B27-9B43-8C93-F4FEDF30D383}" type="presParOf" srcId="{B163A89B-27D8-4E62-A7E2-22D2B8BA1B2D}" destId="{98C766E6-E712-4193-AF48-7B1D7A90A33C}" srcOrd="0" destOrd="0" presId="urn:microsoft.com/office/officeart/2018/2/layout/IconLabelList"/>
    <dgm:cxn modelId="{893E2F13-3DC0-5849-A318-8022A9C3445D}" type="presParOf" srcId="{B163A89B-27D8-4E62-A7E2-22D2B8BA1B2D}" destId="{2DA661E0-2D3E-4F89-A1BF-943CCEDA465F}" srcOrd="1" destOrd="0" presId="urn:microsoft.com/office/officeart/2018/2/layout/IconLabelList"/>
    <dgm:cxn modelId="{CE797500-1FA3-C043-B7F1-205A278B7682}" type="presParOf" srcId="{B163A89B-27D8-4E62-A7E2-22D2B8BA1B2D}" destId="{F4B23198-08D6-4B2E-BAFF-3B77467D611D}" srcOrd="2" destOrd="0" presId="urn:microsoft.com/office/officeart/2018/2/layout/IconLabelList"/>
    <dgm:cxn modelId="{2693F4FC-DED3-7646-ADBF-0E9C93E65A7D}" type="presParOf" srcId="{3D5E2BF1-8F39-474A-B7C2-EA871C2A8A4B}" destId="{0D2E0F3B-66D5-4ACB-BA07-7B3004122589}" srcOrd="3" destOrd="0" presId="urn:microsoft.com/office/officeart/2018/2/layout/IconLabelList"/>
    <dgm:cxn modelId="{AA7C1AE8-973D-7D4F-AB01-662F4A96162D}" type="presParOf" srcId="{3D5E2BF1-8F39-474A-B7C2-EA871C2A8A4B}" destId="{7FCE27F1-0F33-4236-A183-0FC65ABB65EE}" srcOrd="4" destOrd="0" presId="urn:microsoft.com/office/officeart/2018/2/layout/IconLabelList"/>
    <dgm:cxn modelId="{4E70F7C5-E9AD-8641-99A9-E22C4D02F288}" type="presParOf" srcId="{7FCE27F1-0F33-4236-A183-0FC65ABB65EE}" destId="{5CA2B003-791F-49E3-9F4F-39B424FAB31B}" srcOrd="0" destOrd="0" presId="urn:microsoft.com/office/officeart/2018/2/layout/IconLabelList"/>
    <dgm:cxn modelId="{110F29E3-497D-C846-9266-9D27FDD79631}" type="presParOf" srcId="{7FCE27F1-0F33-4236-A183-0FC65ABB65EE}" destId="{FA5AA7DF-61FB-4FC1-AC87-E386648FC6AC}" srcOrd="1" destOrd="0" presId="urn:microsoft.com/office/officeart/2018/2/layout/IconLabelList"/>
    <dgm:cxn modelId="{DE083B65-A99B-544F-946A-79559642EA6F}" type="presParOf" srcId="{7FCE27F1-0F33-4236-A183-0FC65ABB65EE}" destId="{5B11DA35-7AE4-4B03-B4B0-DFAED10A116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6DF2F-AC31-442D-8191-886F5A9B6F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2ADAE8D-C143-4376-8C27-048AA38FF976}">
      <dgm:prSet/>
      <dgm:spPr/>
      <dgm:t>
        <a:bodyPr/>
        <a:lstStyle/>
        <a:p>
          <a:pPr>
            <a:lnSpc>
              <a:spcPct val="100000"/>
            </a:lnSpc>
          </a:pPr>
          <a:r>
            <a:rPr lang="en-GB" b="1" dirty="0">
              <a:solidFill>
                <a:schemeClr val="tx1"/>
              </a:solidFill>
              <a:highlight>
                <a:srgbClr val="FFFF00"/>
              </a:highlight>
            </a:rPr>
            <a:t>Text As a Vehicle for Information</a:t>
          </a:r>
          <a:br>
            <a:rPr lang="en-GB" dirty="0"/>
          </a:br>
          <a:r>
            <a:rPr lang="en-GB" dirty="0"/>
            <a:t>• information within the text is seen as more important than the language </a:t>
          </a:r>
          <a:endParaRPr lang="en-US" dirty="0"/>
        </a:p>
      </dgm:t>
    </dgm:pt>
    <dgm:pt modelId="{CC2DE112-A242-4932-9BEC-9A8293E0FC07}" type="parTrans" cxnId="{69CC77D2-C8AE-42AD-9DB4-76B30FBB1E80}">
      <dgm:prSet/>
      <dgm:spPr/>
      <dgm:t>
        <a:bodyPr/>
        <a:lstStyle/>
        <a:p>
          <a:endParaRPr lang="en-US"/>
        </a:p>
      </dgm:t>
    </dgm:pt>
    <dgm:pt modelId="{4634C35C-535C-4FC8-BCBC-9A7C75A97B3D}" type="sibTrans" cxnId="{69CC77D2-C8AE-42AD-9DB4-76B30FBB1E80}">
      <dgm:prSet/>
      <dgm:spPr/>
      <dgm:t>
        <a:bodyPr/>
        <a:lstStyle/>
        <a:p>
          <a:endParaRPr lang="en-US"/>
        </a:p>
      </dgm:t>
    </dgm:pt>
    <dgm:pt modelId="{8A010E83-D5FA-4675-B751-D9CFCB42AD60}">
      <dgm:prSet/>
      <dgm:spPr/>
      <dgm:t>
        <a:bodyPr/>
        <a:lstStyle/>
        <a:p>
          <a:pPr>
            <a:lnSpc>
              <a:spcPct val="100000"/>
            </a:lnSpc>
          </a:pPr>
          <a:r>
            <a:rPr lang="en-GB" b="1" dirty="0">
              <a:solidFill>
                <a:schemeClr val="tx1"/>
              </a:solidFill>
              <a:highlight>
                <a:srgbClr val="FFFF00"/>
              </a:highlight>
            </a:rPr>
            <a:t>Text As a Linguistic Object</a:t>
          </a:r>
          <a:br>
            <a:rPr lang="en-GB" dirty="0"/>
          </a:br>
          <a:r>
            <a:rPr lang="en-GB" dirty="0"/>
            <a:t>• used for language work, specifically grammar or vocabulary </a:t>
          </a:r>
          <a:endParaRPr lang="en-US" dirty="0"/>
        </a:p>
      </dgm:t>
    </dgm:pt>
    <dgm:pt modelId="{8C077BC1-A84A-461D-A967-EEEC34BD67AC}" type="parTrans" cxnId="{2D41089D-D78D-473F-BF86-1CD197D693CB}">
      <dgm:prSet/>
      <dgm:spPr/>
      <dgm:t>
        <a:bodyPr/>
        <a:lstStyle/>
        <a:p>
          <a:endParaRPr lang="en-US"/>
        </a:p>
      </dgm:t>
    </dgm:pt>
    <dgm:pt modelId="{14FA1AB2-3B54-43C1-90BF-0CF7AF40EDA8}" type="sibTrans" cxnId="{2D41089D-D78D-473F-BF86-1CD197D693CB}">
      <dgm:prSet/>
      <dgm:spPr/>
      <dgm:t>
        <a:bodyPr/>
        <a:lstStyle/>
        <a:p>
          <a:endParaRPr lang="en-US"/>
        </a:p>
      </dgm:t>
    </dgm:pt>
    <dgm:pt modelId="{13491139-54C4-4A29-A1BA-0B041B748F22}">
      <dgm:prSet/>
      <dgm:spPr/>
      <dgm:t>
        <a:bodyPr/>
        <a:lstStyle/>
        <a:p>
          <a:pPr>
            <a:lnSpc>
              <a:spcPct val="100000"/>
            </a:lnSpc>
          </a:pPr>
          <a:r>
            <a:rPr lang="en-GB" b="1" dirty="0">
              <a:solidFill>
                <a:schemeClr val="tx1"/>
              </a:solidFill>
              <a:highlight>
                <a:srgbClr val="FFFF00"/>
              </a:highlight>
            </a:rPr>
            <a:t>Text As a Source of Production</a:t>
          </a:r>
          <a:br>
            <a:rPr lang="en-GB" dirty="0"/>
          </a:br>
          <a:r>
            <a:rPr lang="en-GB" dirty="0"/>
            <a:t>• using text as springboard for another task, usually speaking or writing </a:t>
          </a:r>
          <a:endParaRPr lang="en-US" dirty="0"/>
        </a:p>
      </dgm:t>
    </dgm:pt>
    <dgm:pt modelId="{6AFE4EE3-E0D2-41D4-AA7D-AC04E6B8B94B}" type="parTrans" cxnId="{C06F9E40-B10B-4AC9-BDA0-5F4046E1595E}">
      <dgm:prSet/>
      <dgm:spPr/>
      <dgm:t>
        <a:bodyPr/>
        <a:lstStyle/>
        <a:p>
          <a:endParaRPr lang="en-US"/>
        </a:p>
      </dgm:t>
    </dgm:pt>
    <dgm:pt modelId="{E6063CA9-1B9C-4251-827D-0054E46E822F}" type="sibTrans" cxnId="{C06F9E40-B10B-4AC9-BDA0-5F4046E1595E}">
      <dgm:prSet/>
      <dgm:spPr/>
      <dgm:t>
        <a:bodyPr/>
        <a:lstStyle/>
        <a:p>
          <a:endParaRPr lang="en-US"/>
        </a:p>
      </dgm:t>
    </dgm:pt>
    <dgm:pt modelId="{5F885B59-F4F7-42E3-99BF-7597C1907F29}">
      <dgm:prSet/>
      <dgm:spPr/>
      <dgm:t>
        <a:bodyPr/>
        <a:lstStyle/>
        <a:p>
          <a:pPr>
            <a:lnSpc>
              <a:spcPct val="100000"/>
            </a:lnSpc>
          </a:pPr>
          <a:r>
            <a:rPr lang="en-GB" b="1" dirty="0">
              <a:solidFill>
                <a:schemeClr val="tx1"/>
              </a:solidFill>
              <a:highlight>
                <a:srgbClr val="FFFF00"/>
              </a:highlight>
            </a:rPr>
            <a:t>Text As a Source of Enjoyment </a:t>
          </a:r>
          <a:endParaRPr lang="en-US" dirty="0">
            <a:solidFill>
              <a:schemeClr val="tx1"/>
            </a:solidFill>
            <a:highlight>
              <a:srgbClr val="FFFF00"/>
            </a:highlight>
          </a:endParaRPr>
        </a:p>
      </dgm:t>
    </dgm:pt>
    <dgm:pt modelId="{5962F6B1-1104-4925-A54E-39435C8FDB14}" type="parTrans" cxnId="{E5014FD2-E677-4000-BE70-B25405F412F0}">
      <dgm:prSet/>
      <dgm:spPr/>
      <dgm:t>
        <a:bodyPr/>
        <a:lstStyle/>
        <a:p>
          <a:endParaRPr lang="en-US"/>
        </a:p>
      </dgm:t>
    </dgm:pt>
    <dgm:pt modelId="{EC0C0C73-18EC-4548-8B98-C2B9B128B801}" type="sibTrans" cxnId="{E5014FD2-E677-4000-BE70-B25405F412F0}">
      <dgm:prSet/>
      <dgm:spPr/>
      <dgm:t>
        <a:bodyPr/>
        <a:lstStyle/>
        <a:p>
          <a:endParaRPr lang="en-US"/>
        </a:p>
      </dgm:t>
    </dgm:pt>
    <dgm:pt modelId="{59E83D21-C1CD-44B0-8578-252F1CC31E9E}">
      <dgm:prSet/>
      <dgm:spPr/>
      <dgm:t>
        <a:bodyPr/>
        <a:lstStyle/>
        <a:p>
          <a:pPr>
            <a:lnSpc>
              <a:spcPct val="100000"/>
            </a:lnSpc>
          </a:pPr>
          <a:r>
            <a:rPr lang="en-GB" dirty="0"/>
            <a:t> using text to enhance motivation </a:t>
          </a:r>
          <a:endParaRPr lang="en-US" dirty="0"/>
        </a:p>
      </dgm:t>
    </dgm:pt>
    <dgm:pt modelId="{212CB358-FB9A-4295-83F1-7CB1BF219D2D}" type="parTrans" cxnId="{A322593C-88B0-4DC3-BD81-A9510AB0147F}">
      <dgm:prSet/>
      <dgm:spPr/>
      <dgm:t>
        <a:bodyPr/>
        <a:lstStyle/>
        <a:p>
          <a:endParaRPr lang="en-US"/>
        </a:p>
      </dgm:t>
    </dgm:pt>
    <dgm:pt modelId="{F4C8B214-37B6-4AC1-AC39-BD314FA5BACF}" type="sibTrans" cxnId="{A322593C-88B0-4DC3-BD81-A9510AB0147F}">
      <dgm:prSet/>
      <dgm:spPr/>
      <dgm:t>
        <a:bodyPr/>
        <a:lstStyle/>
        <a:p>
          <a:endParaRPr lang="en-US"/>
        </a:p>
      </dgm:t>
    </dgm:pt>
    <dgm:pt modelId="{7B9EB91C-8ECC-4640-9CC7-616F4A9FF500}" type="pres">
      <dgm:prSet presAssocID="{6E16DF2F-AC31-442D-8191-886F5A9B6FE8}" presName="linear" presStyleCnt="0">
        <dgm:presLayoutVars>
          <dgm:animLvl val="lvl"/>
          <dgm:resizeHandles val="exact"/>
        </dgm:presLayoutVars>
      </dgm:prSet>
      <dgm:spPr/>
    </dgm:pt>
    <dgm:pt modelId="{5101962C-8768-ED4B-9AAF-3C445427445C}" type="pres">
      <dgm:prSet presAssocID="{32ADAE8D-C143-4376-8C27-048AA38FF976}" presName="parentText" presStyleLbl="node1" presStyleIdx="0" presStyleCnt="5">
        <dgm:presLayoutVars>
          <dgm:chMax val="0"/>
          <dgm:bulletEnabled val="1"/>
        </dgm:presLayoutVars>
      </dgm:prSet>
      <dgm:spPr/>
    </dgm:pt>
    <dgm:pt modelId="{CAF8958E-2B7F-C84B-B51F-4CDB30EA0D4A}" type="pres">
      <dgm:prSet presAssocID="{4634C35C-535C-4FC8-BCBC-9A7C75A97B3D}" presName="spacer" presStyleCnt="0"/>
      <dgm:spPr/>
    </dgm:pt>
    <dgm:pt modelId="{46C2DF50-A525-6C43-8BF9-8422730C3CA4}" type="pres">
      <dgm:prSet presAssocID="{8A010E83-D5FA-4675-B751-D9CFCB42AD60}" presName="parentText" presStyleLbl="node1" presStyleIdx="1" presStyleCnt="5">
        <dgm:presLayoutVars>
          <dgm:chMax val="0"/>
          <dgm:bulletEnabled val="1"/>
        </dgm:presLayoutVars>
      </dgm:prSet>
      <dgm:spPr/>
    </dgm:pt>
    <dgm:pt modelId="{48157EC0-B04A-1D48-A8FD-066431856BBC}" type="pres">
      <dgm:prSet presAssocID="{14FA1AB2-3B54-43C1-90BF-0CF7AF40EDA8}" presName="spacer" presStyleCnt="0"/>
      <dgm:spPr/>
    </dgm:pt>
    <dgm:pt modelId="{CA1A8958-EEE2-4D49-91B9-35069BAB6214}" type="pres">
      <dgm:prSet presAssocID="{13491139-54C4-4A29-A1BA-0B041B748F22}" presName="parentText" presStyleLbl="node1" presStyleIdx="2" presStyleCnt="5">
        <dgm:presLayoutVars>
          <dgm:chMax val="0"/>
          <dgm:bulletEnabled val="1"/>
        </dgm:presLayoutVars>
      </dgm:prSet>
      <dgm:spPr/>
    </dgm:pt>
    <dgm:pt modelId="{B8E17DC2-0217-004C-AB8E-118B19BB0A61}" type="pres">
      <dgm:prSet presAssocID="{E6063CA9-1B9C-4251-827D-0054E46E822F}" presName="spacer" presStyleCnt="0"/>
      <dgm:spPr/>
    </dgm:pt>
    <dgm:pt modelId="{A1032B59-3A71-B246-B10D-1AC6487B08F9}" type="pres">
      <dgm:prSet presAssocID="{5F885B59-F4F7-42E3-99BF-7597C1907F29}" presName="parentText" presStyleLbl="node1" presStyleIdx="3" presStyleCnt="5">
        <dgm:presLayoutVars>
          <dgm:chMax val="0"/>
          <dgm:bulletEnabled val="1"/>
        </dgm:presLayoutVars>
      </dgm:prSet>
      <dgm:spPr/>
    </dgm:pt>
    <dgm:pt modelId="{9F0210C9-1EAF-6D44-AE4C-DC6E06A72460}" type="pres">
      <dgm:prSet presAssocID="{EC0C0C73-18EC-4548-8B98-C2B9B128B801}" presName="spacer" presStyleCnt="0"/>
      <dgm:spPr/>
    </dgm:pt>
    <dgm:pt modelId="{C4DAA0F8-DDBD-E749-91DD-202324BCD87C}" type="pres">
      <dgm:prSet presAssocID="{59E83D21-C1CD-44B0-8578-252F1CC31E9E}" presName="parentText" presStyleLbl="node1" presStyleIdx="4" presStyleCnt="5">
        <dgm:presLayoutVars>
          <dgm:chMax val="0"/>
          <dgm:bulletEnabled val="1"/>
        </dgm:presLayoutVars>
      </dgm:prSet>
      <dgm:spPr/>
    </dgm:pt>
  </dgm:ptLst>
  <dgm:cxnLst>
    <dgm:cxn modelId="{A322593C-88B0-4DC3-BD81-A9510AB0147F}" srcId="{6E16DF2F-AC31-442D-8191-886F5A9B6FE8}" destId="{59E83D21-C1CD-44B0-8578-252F1CC31E9E}" srcOrd="4" destOrd="0" parTransId="{212CB358-FB9A-4295-83F1-7CB1BF219D2D}" sibTransId="{F4C8B214-37B6-4AC1-AC39-BD314FA5BACF}"/>
    <dgm:cxn modelId="{C06F9E40-B10B-4AC9-BDA0-5F4046E1595E}" srcId="{6E16DF2F-AC31-442D-8191-886F5A9B6FE8}" destId="{13491139-54C4-4A29-A1BA-0B041B748F22}" srcOrd="2" destOrd="0" parTransId="{6AFE4EE3-E0D2-41D4-AA7D-AC04E6B8B94B}" sibTransId="{E6063CA9-1B9C-4251-827D-0054E46E822F}"/>
    <dgm:cxn modelId="{2F4E0E7B-2344-914C-AA78-E1A12130974E}" type="presOf" srcId="{6E16DF2F-AC31-442D-8191-886F5A9B6FE8}" destId="{7B9EB91C-8ECC-4640-9CC7-616F4A9FF500}" srcOrd="0" destOrd="0" presId="urn:microsoft.com/office/officeart/2005/8/layout/vList2"/>
    <dgm:cxn modelId="{45541A82-5530-454C-82A8-FD36D61CDF50}" type="presOf" srcId="{59E83D21-C1CD-44B0-8578-252F1CC31E9E}" destId="{C4DAA0F8-DDBD-E749-91DD-202324BCD87C}" srcOrd="0" destOrd="0" presId="urn:microsoft.com/office/officeart/2005/8/layout/vList2"/>
    <dgm:cxn modelId="{2D41089D-D78D-473F-BF86-1CD197D693CB}" srcId="{6E16DF2F-AC31-442D-8191-886F5A9B6FE8}" destId="{8A010E83-D5FA-4675-B751-D9CFCB42AD60}" srcOrd="1" destOrd="0" parTransId="{8C077BC1-A84A-461D-A967-EEEC34BD67AC}" sibTransId="{14FA1AB2-3B54-43C1-90BF-0CF7AF40EDA8}"/>
    <dgm:cxn modelId="{21B9C4B6-CB21-6D4D-A676-1FFAF2A659A5}" type="presOf" srcId="{8A010E83-D5FA-4675-B751-D9CFCB42AD60}" destId="{46C2DF50-A525-6C43-8BF9-8422730C3CA4}" srcOrd="0" destOrd="0" presId="urn:microsoft.com/office/officeart/2005/8/layout/vList2"/>
    <dgm:cxn modelId="{AEBB58C1-6EE2-2D46-A22E-B71327114B89}" type="presOf" srcId="{13491139-54C4-4A29-A1BA-0B041B748F22}" destId="{CA1A8958-EEE2-4D49-91B9-35069BAB6214}" srcOrd="0" destOrd="0" presId="urn:microsoft.com/office/officeart/2005/8/layout/vList2"/>
    <dgm:cxn modelId="{E5014FD2-E677-4000-BE70-B25405F412F0}" srcId="{6E16DF2F-AC31-442D-8191-886F5A9B6FE8}" destId="{5F885B59-F4F7-42E3-99BF-7597C1907F29}" srcOrd="3" destOrd="0" parTransId="{5962F6B1-1104-4925-A54E-39435C8FDB14}" sibTransId="{EC0C0C73-18EC-4548-8B98-C2B9B128B801}"/>
    <dgm:cxn modelId="{69CC77D2-C8AE-42AD-9DB4-76B30FBB1E80}" srcId="{6E16DF2F-AC31-442D-8191-886F5A9B6FE8}" destId="{32ADAE8D-C143-4376-8C27-048AA38FF976}" srcOrd="0" destOrd="0" parTransId="{CC2DE112-A242-4932-9BEC-9A8293E0FC07}" sibTransId="{4634C35C-535C-4FC8-BCBC-9A7C75A97B3D}"/>
    <dgm:cxn modelId="{6F70ACF9-274A-5746-BAE5-A7560A748F82}" type="presOf" srcId="{32ADAE8D-C143-4376-8C27-048AA38FF976}" destId="{5101962C-8768-ED4B-9AAF-3C445427445C}" srcOrd="0" destOrd="0" presId="urn:microsoft.com/office/officeart/2005/8/layout/vList2"/>
    <dgm:cxn modelId="{8D1E30FB-A513-DC4C-A99C-FF15DA9524FE}" type="presOf" srcId="{5F885B59-F4F7-42E3-99BF-7597C1907F29}" destId="{A1032B59-3A71-B246-B10D-1AC6487B08F9}" srcOrd="0" destOrd="0" presId="urn:microsoft.com/office/officeart/2005/8/layout/vList2"/>
    <dgm:cxn modelId="{F54B13E9-5BB5-9F46-B71F-AEFE53EE3A69}" type="presParOf" srcId="{7B9EB91C-8ECC-4640-9CC7-616F4A9FF500}" destId="{5101962C-8768-ED4B-9AAF-3C445427445C}" srcOrd="0" destOrd="0" presId="urn:microsoft.com/office/officeart/2005/8/layout/vList2"/>
    <dgm:cxn modelId="{A1F7EC53-225A-3040-9AB8-71BA5A23B946}" type="presParOf" srcId="{7B9EB91C-8ECC-4640-9CC7-616F4A9FF500}" destId="{CAF8958E-2B7F-C84B-B51F-4CDB30EA0D4A}" srcOrd="1" destOrd="0" presId="urn:microsoft.com/office/officeart/2005/8/layout/vList2"/>
    <dgm:cxn modelId="{D74AB6CC-198E-D54F-BA30-9305E683A964}" type="presParOf" srcId="{7B9EB91C-8ECC-4640-9CC7-616F4A9FF500}" destId="{46C2DF50-A525-6C43-8BF9-8422730C3CA4}" srcOrd="2" destOrd="0" presId="urn:microsoft.com/office/officeart/2005/8/layout/vList2"/>
    <dgm:cxn modelId="{62BAFD08-C7C8-4D41-B63E-35E1A2271786}" type="presParOf" srcId="{7B9EB91C-8ECC-4640-9CC7-616F4A9FF500}" destId="{48157EC0-B04A-1D48-A8FD-066431856BBC}" srcOrd="3" destOrd="0" presId="urn:microsoft.com/office/officeart/2005/8/layout/vList2"/>
    <dgm:cxn modelId="{E660B89A-0958-1A4D-9068-4706EF9FA81E}" type="presParOf" srcId="{7B9EB91C-8ECC-4640-9CC7-616F4A9FF500}" destId="{CA1A8958-EEE2-4D49-91B9-35069BAB6214}" srcOrd="4" destOrd="0" presId="urn:microsoft.com/office/officeart/2005/8/layout/vList2"/>
    <dgm:cxn modelId="{B27FF715-9D0A-884D-A047-2AB921D6C265}" type="presParOf" srcId="{7B9EB91C-8ECC-4640-9CC7-616F4A9FF500}" destId="{B8E17DC2-0217-004C-AB8E-118B19BB0A61}" srcOrd="5" destOrd="0" presId="urn:microsoft.com/office/officeart/2005/8/layout/vList2"/>
    <dgm:cxn modelId="{8384AD7B-1537-2B4B-BE04-02251D867F77}" type="presParOf" srcId="{7B9EB91C-8ECC-4640-9CC7-616F4A9FF500}" destId="{A1032B59-3A71-B246-B10D-1AC6487B08F9}" srcOrd="6" destOrd="0" presId="urn:microsoft.com/office/officeart/2005/8/layout/vList2"/>
    <dgm:cxn modelId="{C645CB8A-0DC2-EB4D-9F98-2530EB212BFC}" type="presParOf" srcId="{7B9EB91C-8ECC-4640-9CC7-616F4A9FF500}" destId="{9F0210C9-1EAF-6D44-AE4C-DC6E06A72460}" srcOrd="7" destOrd="0" presId="urn:microsoft.com/office/officeart/2005/8/layout/vList2"/>
    <dgm:cxn modelId="{1705F989-9487-E343-8AD6-83C7D86D633C}" type="presParOf" srcId="{7B9EB91C-8ECC-4640-9CC7-616F4A9FF500}" destId="{C4DAA0F8-DDBD-E749-91DD-202324BCD87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AABD36-775D-4AA8-B97E-B24AF54A972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704501D-9DA2-4468-A05C-EB966FEFF1E5}">
      <dgm:prSet custT="1"/>
      <dgm:spPr/>
      <dgm:t>
        <a:bodyPr/>
        <a:lstStyle/>
        <a:p>
          <a:r>
            <a:rPr lang="en-US" sz="2600" dirty="0"/>
            <a:t>My</a:t>
          </a:r>
          <a:r>
            <a:rPr lang="en-US" sz="2600" baseline="0" dirty="0"/>
            <a:t> (least) </a:t>
          </a:r>
          <a:r>
            <a:rPr lang="en-US" sz="2600" baseline="0" dirty="0" err="1"/>
            <a:t>favourite</a:t>
          </a:r>
          <a:r>
            <a:rPr lang="en-US" sz="2600" baseline="0" dirty="0"/>
            <a:t> </a:t>
          </a:r>
          <a:r>
            <a:rPr lang="en-US" sz="2600" baseline="0" dirty="0" err="1"/>
            <a:t>colour</a:t>
          </a:r>
          <a:r>
            <a:rPr lang="en-US" sz="2600" baseline="0" dirty="0"/>
            <a:t> is…. Because…. </a:t>
          </a:r>
          <a:endParaRPr lang="en-US" sz="2600" dirty="0"/>
        </a:p>
      </dgm:t>
    </dgm:pt>
    <dgm:pt modelId="{29B62C1E-1D4B-4259-AF45-7E2888424B84}" type="parTrans" cxnId="{36E6B647-0C0E-4EF5-9FFC-1222B2874773}">
      <dgm:prSet/>
      <dgm:spPr/>
      <dgm:t>
        <a:bodyPr/>
        <a:lstStyle/>
        <a:p>
          <a:endParaRPr lang="en-US"/>
        </a:p>
      </dgm:t>
    </dgm:pt>
    <dgm:pt modelId="{9927DB92-75C5-4FCE-97B2-C15D8A031F97}" type="sibTrans" cxnId="{36E6B647-0C0E-4EF5-9FFC-1222B2874773}">
      <dgm:prSet/>
      <dgm:spPr/>
      <dgm:t>
        <a:bodyPr/>
        <a:lstStyle/>
        <a:p>
          <a:endParaRPr lang="en-US"/>
        </a:p>
      </dgm:t>
    </dgm:pt>
    <dgm:pt modelId="{2DF3A502-B9B4-4195-B11F-6775F91EF84E}">
      <dgm:prSet custT="1"/>
      <dgm:spPr/>
      <dgm:t>
        <a:bodyPr/>
        <a:lstStyle/>
        <a:p>
          <a:r>
            <a:rPr lang="en-US" sz="2600" dirty="0" err="1"/>
            <a:t>Colours</a:t>
          </a:r>
          <a:r>
            <a:rPr lang="en-US" sz="2600" baseline="0" dirty="0"/>
            <a:t> and countries </a:t>
          </a:r>
          <a:endParaRPr lang="en-US" sz="2600" dirty="0"/>
        </a:p>
      </dgm:t>
    </dgm:pt>
    <dgm:pt modelId="{F68091C3-ABDB-4758-A8A7-DD5905867BAB}" type="parTrans" cxnId="{8DB07AA5-0240-4B95-928D-7B8E58ED3354}">
      <dgm:prSet/>
      <dgm:spPr/>
      <dgm:t>
        <a:bodyPr/>
        <a:lstStyle/>
        <a:p>
          <a:endParaRPr lang="en-US"/>
        </a:p>
      </dgm:t>
    </dgm:pt>
    <dgm:pt modelId="{59A170CE-45EB-49BA-8B83-BCA4217085A7}" type="sibTrans" cxnId="{8DB07AA5-0240-4B95-928D-7B8E58ED3354}">
      <dgm:prSet/>
      <dgm:spPr/>
      <dgm:t>
        <a:bodyPr/>
        <a:lstStyle/>
        <a:p>
          <a:endParaRPr lang="en-US"/>
        </a:p>
      </dgm:t>
    </dgm:pt>
    <dgm:pt modelId="{00FFD33D-74B2-4E97-99FD-0EDD06AF31E1}">
      <dgm:prSet custT="1"/>
      <dgm:spPr/>
      <dgm:t>
        <a:bodyPr/>
        <a:lstStyle/>
        <a:p>
          <a:r>
            <a:rPr lang="en-US" sz="2600" dirty="0"/>
            <a:t>What</a:t>
          </a:r>
          <a:r>
            <a:rPr lang="en-US" sz="2600" baseline="0" dirty="0"/>
            <a:t> do those </a:t>
          </a:r>
          <a:r>
            <a:rPr lang="en-US" sz="2600" baseline="0" dirty="0" err="1"/>
            <a:t>colours</a:t>
          </a:r>
          <a:r>
            <a:rPr lang="en-US" sz="2600" baseline="0" dirty="0"/>
            <a:t> represent?</a:t>
          </a:r>
          <a:endParaRPr lang="en-US" sz="2600" dirty="0"/>
        </a:p>
      </dgm:t>
    </dgm:pt>
    <dgm:pt modelId="{CFABAAB4-311C-4FBA-8BA2-E6737BBEF46E}" type="parTrans" cxnId="{12340278-20CB-4C4F-8637-C9FFE18D3D8E}">
      <dgm:prSet/>
      <dgm:spPr/>
      <dgm:t>
        <a:bodyPr/>
        <a:lstStyle/>
        <a:p>
          <a:endParaRPr lang="en-US"/>
        </a:p>
      </dgm:t>
    </dgm:pt>
    <dgm:pt modelId="{CF8C7DEE-F9BB-4AF2-8A9B-0608025970B8}" type="sibTrans" cxnId="{12340278-20CB-4C4F-8637-C9FFE18D3D8E}">
      <dgm:prSet/>
      <dgm:spPr/>
      <dgm:t>
        <a:bodyPr/>
        <a:lstStyle/>
        <a:p>
          <a:endParaRPr lang="en-US"/>
        </a:p>
      </dgm:t>
    </dgm:pt>
    <dgm:pt modelId="{A27F194B-CC59-410B-AD05-A4EEF49805F7}">
      <dgm:prSet custT="1"/>
      <dgm:spPr/>
      <dgm:t>
        <a:bodyPr/>
        <a:lstStyle/>
        <a:p>
          <a:r>
            <a:rPr lang="en-US" sz="2600" dirty="0"/>
            <a:t>What</a:t>
          </a:r>
          <a:r>
            <a:rPr lang="en-US" sz="2600" baseline="0" dirty="0"/>
            <a:t> </a:t>
          </a:r>
          <a:r>
            <a:rPr lang="en-US" sz="2600" baseline="0" dirty="0" err="1"/>
            <a:t>colour</a:t>
          </a:r>
          <a:r>
            <a:rPr lang="en-US" sz="2600" baseline="0" dirty="0"/>
            <a:t> to wear for a job interview? </a:t>
          </a:r>
          <a:endParaRPr lang="en-US" sz="2600" dirty="0"/>
        </a:p>
      </dgm:t>
    </dgm:pt>
    <dgm:pt modelId="{B5D03020-D04E-4D7A-A279-F80654427E58}" type="parTrans" cxnId="{32D06872-E32B-47CC-B681-E32F40DB271F}">
      <dgm:prSet/>
      <dgm:spPr/>
      <dgm:t>
        <a:bodyPr/>
        <a:lstStyle/>
        <a:p>
          <a:endParaRPr lang="en-US"/>
        </a:p>
      </dgm:t>
    </dgm:pt>
    <dgm:pt modelId="{A8C64360-129A-422F-83CD-CA7F4AFD3B9B}" type="sibTrans" cxnId="{32D06872-E32B-47CC-B681-E32F40DB271F}">
      <dgm:prSet/>
      <dgm:spPr/>
      <dgm:t>
        <a:bodyPr/>
        <a:lstStyle/>
        <a:p>
          <a:endParaRPr lang="en-US"/>
        </a:p>
      </dgm:t>
    </dgm:pt>
    <dgm:pt modelId="{50F8591F-83BB-6547-99BE-2BA9637D1046}" type="pres">
      <dgm:prSet presAssocID="{F1AABD36-775D-4AA8-B97E-B24AF54A9720}" presName="diagram" presStyleCnt="0">
        <dgm:presLayoutVars>
          <dgm:dir/>
          <dgm:resizeHandles val="exact"/>
        </dgm:presLayoutVars>
      </dgm:prSet>
      <dgm:spPr/>
    </dgm:pt>
    <dgm:pt modelId="{28CC1ADB-D341-B246-86F7-49F29575045E}" type="pres">
      <dgm:prSet presAssocID="{1704501D-9DA2-4468-A05C-EB966FEFF1E5}" presName="node" presStyleLbl="node1" presStyleIdx="0" presStyleCnt="4">
        <dgm:presLayoutVars>
          <dgm:bulletEnabled val="1"/>
        </dgm:presLayoutVars>
      </dgm:prSet>
      <dgm:spPr/>
    </dgm:pt>
    <dgm:pt modelId="{26A2523A-88C0-4940-97DF-45A0DB4F4E7C}" type="pres">
      <dgm:prSet presAssocID="{9927DB92-75C5-4FCE-97B2-C15D8A031F97}" presName="sibTrans" presStyleLbl="sibTrans2D1" presStyleIdx="0" presStyleCnt="3"/>
      <dgm:spPr/>
    </dgm:pt>
    <dgm:pt modelId="{F53614FC-BC76-D24E-9BCE-961942DBA49D}" type="pres">
      <dgm:prSet presAssocID="{9927DB92-75C5-4FCE-97B2-C15D8A031F97}" presName="connectorText" presStyleLbl="sibTrans2D1" presStyleIdx="0" presStyleCnt="3"/>
      <dgm:spPr/>
    </dgm:pt>
    <dgm:pt modelId="{B8CEAFE1-7952-774D-8357-33C0059AE5C2}" type="pres">
      <dgm:prSet presAssocID="{2DF3A502-B9B4-4195-B11F-6775F91EF84E}" presName="node" presStyleLbl="node1" presStyleIdx="1" presStyleCnt="4">
        <dgm:presLayoutVars>
          <dgm:bulletEnabled val="1"/>
        </dgm:presLayoutVars>
      </dgm:prSet>
      <dgm:spPr/>
    </dgm:pt>
    <dgm:pt modelId="{D594B880-2942-B14E-A200-56C39E882BFC}" type="pres">
      <dgm:prSet presAssocID="{59A170CE-45EB-49BA-8B83-BCA4217085A7}" presName="sibTrans" presStyleLbl="sibTrans2D1" presStyleIdx="1" presStyleCnt="3"/>
      <dgm:spPr/>
    </dgm:pt>
    <dgm:pt modelId="{056C01F6-C40E-AE44-8CD2-A498C3E84F83}" type="pres">
      <dgm:prSet presAssocID="{59A170CE-45EB-49BA-8B83-BCA4217085A7}" presName="connectorText" presStyleLbl="sibTrans2D1" presStyleIdx="1" presStyleCnt="3"/>
      <dgm:spPr/>
    </dgm:pt>
    <dgm:pt modelId="{E41B7B88-E691-5941-85C3-0A82F36AB9D5}" type="pres">
      <dgm:prSet presAssocID="{A27F194B-CC59-410B-AD05-A4EEF49805F7}" presName="node" presStyleLbl="node1" presStyleIdx="2" presStyleCnt="4">
        <dgm:presLayoutVars>
          <dgm:bulletEnabled val="1"/>
        </dgm:presLayoutVars>
      </dgm:prSet>
      <dgm:spPr/>
    </dgm:pt>
    <dgm:pt modelId="{13A31392-1D7C-2149-9E5F-3CDC2E78C1D4}" type="pres">
      <dgm:prSet presAssocID="{A8C64360-129A-422F-83CD-CA7F4AFD3B9B}" presName="sibTrans" presStyleLbl="sibTrans2D1" presStyleIdx="2" presStyleCnt="3"/>
      <dgm:spPr/>
    </dgm:pt>
    <dgm:pt modelId="{F4E84914-4F47-564D-A331-D36248678D99}" type="pres">
      <dgm:prSet presAssocID="{A8C64360-129A-422F-83CD-CA7F4AFD3B9B}" presName="connectorText" presStyleLbl="sibTrans2D1" presStyleIdx="2" presStyleCnt="3"/>
      <dgm:spPr/>
    </dgm:pt>
    <dgm:pt modelId="{8D86AA6C-AF5E-F44C-A578-1DBEABA87E9D}" type="pres">
      <dgm:prSet presAssocID="{00FFD33D-74B2-4E97-99FD-0EDD06AF31E1}" presName="node" presStyleLbl="node1" presStyleIdx="3" presStyleCnt="4">
        <dgm:presLayoutVars>
          <dgm:bulletEnabled val="1"/>
        </dgm:presLayoutVars>
      </dgm:prSet>
      <dgm:spPr/>
    </dgm:pt>
  </dgm:ptLst>
  <dgm:cxnLst>
    <dgm:cxn modelId="{1E84B93F-8F43-9844-93F7-BD1157B6FAFB}" type="presOf" srcId="{00FFD33D-74B2-4E97-99FD-0EDD06AF31E1}" destId="{8D86AA6C-AF5E-F44C-A578-1DBEABA87E9D}" srcOrd="0" destOrd="0" presId="urn:microsoft.com/office/officeart/2005/8/layout/process5"/>
    <dgm:cxn modelId="{03447A41-474A-FB42-B6C7-EC5CBA03738B}" type="presOf" srcId="{1704501D-9DA2-4468-A05C-EB966FEFF1E5}" destId="{28CC1ADB-D341-B246-86F7-49F29575045E}" srcOrd="0" destOrd="0" presId="urn:microsoft.com/office/officeart/2005/8/layout/process5"/>
    <dgm:cxn modelId="{352ACE61-E629-074C-B560-C43E0BD723FB}" type="presOf" srcId="{A8C64360-129A-422F-83CD-CA7F4AFD3B9B}" destId="{F4E84914-4F47-564D-A331-D36248678D99}" srcOrd="1" destOrd="0" presId="urn:microsoft.com/office/officeart/2005/8/layout/process5"/>
    <dgm:cxn modelId="{36E6B647-0C0E-4EF5-9FFC-1222B2874773}" srcId="{F1AABD36-775D-4AA8-B97E-B24AF54A9720}" destId="{1704501D-9DA2-4468-A05C-EB966FEFF1E5}" srcOrd="0" destOrd="0" parTransId="{29B62C1E-1D4B-4259-AF45-7E2888424B84}" sibTransId="{9927DB92-75C5-4FCE-97B2-C15D8A031F97}"/>
    <dgm:cxn modelId="{9C9B7A49-AE48-6A4B-AC9C-E40A48242ADC}" type="presOf" srcId="{59A170CE-45EB-49BA-8B83-BCA4217085A7}" destId="{056C01F6-C40E-AE44-8CD2-A498C3E84F83}" srcOrd="1" destOrd="0" presId="urn:microsoft.com/office/officeart/2005/8/layout/process5"/>
    <dgm:cxn modelId="{32D06872-E32B-47CC-B681-E32F40DB271F}" srcId="{F1AABD36-775D-4AA8-B97E-B24AF54A9720}" destId="{A27F194B-CC59-410B-AD05-A4EEF49805F7}" srcOrd="2" destOrd="0" parTransId="{B5D03020-D04E-4D7A-A279-F80654427E58}" sibTransId="{A8C64360-129A-422F-83CD-CA7F4AFD3B9B}"/>
    <dgm:cxn modelId="{59685052-5A72-3C45-A21B-8D76253D7200}" type="presOf" srcId="{9927DB92-75C5-4FCE-97B2-C15D8A031F97}" destId="{F53614FC-BC76-D24E-9BCE-961942DBA49D}" srcOrd="1" destOrd="0" presId="urn:microsoft.com/office/officeart/2005/8/layout/process5"/>
    <dgm:cxn modelId="{12340278-20CB-4C4F-8637-C9FFE18D3D8E}" srcId="{F1AABD36-775D-4AA8-B97E-B24AF54A9720}" destId="{00FFD33D-74B2-4E97-99FD-0EDD06AF31E1}" srcOrd="3" destOrd="0" parTransId="{CFABAAB4-311C-4FBA-8BA2-E6737BBEF46E}" sibTransId="{CF8C7DEE-F9BB-4AF2-8A9B-0608025970B8}"/>
    <dgm:cxn modelId="{5C626888-8F23-3A4F-846B-966444CE2E46}" type="presOf" srcId="{59A170CE-45EB-49BA-8B83-BCA4217085A7}" destId="{D594B880-2942-B14E-A200-56C39E882BFC}" srcOrd="0" destOrd="0" presId="urn:microsoft.com/office/officeart/2005/8/layout/process5"/>
    <dgm:cxn modelId="{EB18F19E-F866-C741-B78D-AC290B0EE0E0}" type="presOf" srcId="{A8C64360-129A-422F-83CD-CA7F4AFD3B9B}" destId="{13A31392-1D7C-2149-9E5F-3CDC2E78C1D4}" srcOrd="0" destOrd="0" presId="urn:microsoft.com/office/officeart/2005/8/layout/process5"/>
    <dgm:cxn modelId="{0607E3A0-B39F-7843-AA13-B2BC3EB952A4}" type="presOf" srcId="{2DF3A502-B9B4-4195-B11F-6775F91EF84E}" destId="{B8CEAFE1-7952-774D-8357-33C0059AE5C2}" srcOrd="0" destOrd="0" presId="urn:microsoft.com/office/officeart/2005/8/layout/process5"/>
    <dgm:cxn modelId="{8DB07AA5-0240-4B95-928D-7B8E58ED3354}" srcId="{F1AABD36-775D-4AA8-B97E-B24AF54A9720}" destId="{2DF3A502-B9B4-4195-B11F-6775F91EF84E}" srcOrd="1" destOrd="0" parTransId="{F68091C3-ABDB-4758-A8A7-DD5905867BAB}" sibTransId="{59A170CE-45EB-49BA-8B83-BCA4217085A7}"/>
    <dgm:cxn modelId="{DC407CB6-561A-3143-8D03-2752BCB957FB}" type="presOf" srcId="{F1AABD36-775D-4AA8-B97E-B24AF54A9720}" destId="{50F8591F-83BB-6547-99BE-2BA9637D1046}" srcOrd="0" destOrd="0" presId="urn:microsoft.com/office/officeart/2005/8/layout/process5"/>
    <dgm:cxn modelId="{65CF2AEE-8195-9949-9EEE-FABA954A3ED1}" type="presOf" srcId="{9927DB92-75C5-4FCE-97B2-C15D8A031F97}" destId="{26A2523A-88C0-4940-97DF-45A0DB4F4E7C}" srcOrd="0" destOrd="0" presId="urn:microsoft.com/office/officeart/2005/8/layout/process5"/>
    <dgm:cxn modelId="{886AAFFE-8FFB-C54D-BCC9-BA2D54D554A7}" type="presOf" srcId="{A27F194B-CC59-410B-AD05-A4EEF49805F7}" destId="{E41B7B88-E691-5941-85C3-0A82F36AB9D5}" srcOrd="0" destOrd="0" presId="urn:microsoft.com/office/officeart/2005/8/layout/process5"/>
    <dgm:cxn modelId="{3D718C98-1D7D-164A-9DFA-4CDB5B843828}" type="presParOf" srcId="{50F8591F-83BB-6547-99BE-2BA9637D1046}" destId="{28CC1ADB-D341-B246-86F7-49F29575045E}" srcOrd="0" destOrd="0" presId="urn:microsoft.com/office/officeart/2005/8/layout/process5"/>
    <dgm:cxn modelId="{7306B5C2-D81D-1440-9342-24E5E08F1210}" type="presParOf" srcId="{50F8591F-83BB-6547-99BE-2BA9637D1046}" destId="{26A2523A-88C0-4940-97DF-45A0DB4F4E7C}" srcOrd="1" destOrd="0" presId="urn:microsoft.com/office/officeart/2005/8/layout/process5"/>
    <dgm:cxn modelId="{6ADE401B-A1E4-5D44-AB13-BC93F7322A8B}" type="presParOf" srcId="{26A2523A-88C0-4940-97DF-45A0DB4F4E7C}" destId="{F53614FC-BC76-D24E-9BCE-961942DBA49D}" srcOrd="0" destOrd="0" presId="urn:microsoft.com/office/officeart/2005/8/layout/process5"/>
    <dgm:cxn modelId="{71B1D75A-0717-A747-AE1A-2BA226AF8717}" type="presParOf" srcId="{50F8591F-83BB-6547-99BE-2BA9637D1046}" destId="{B8CEAFE1-7952-774D-8357-33C0059AE5C2}" srcOrd="2" destOrd="0" presId="urn:microsoft.com/office/officeart/2005/8/layout/process5"/>
    <dgm:cxn modelId="{E7DF3F70-0596-3141-8849-9DBBA3BADCA1}" type="presParOf" srcId="{50F8591F-83BB-6547-99BE-2BA9637D1046}" destId="{D594B880-2942-B14E-A200-56C39E882BFC}" srcOrd="3" destOrd="0" presId="urn:microsoft.com/office/officeart/2005/8/layout/process5"/>
    <dgm:cxn modelId="{821950DC-BB97-C848-8294-D4FCE61D3942}" type="presParOf" srcId="{D594B880-2942-B14E-A200-56C39E882BFC}" destId="{056C01F6-C40E-AE44-8CD2-A498C3E84F83}" srcOrd="0" destOrd="0" presId="urn:microsoft.com/office/officeart/2005/8/layout/process5"/>
    <dgm:cxn modelId="{8AA6B2DF-C04E-9E40-8F36-29F842C83457}" type="presParOf" srcId="{50F8591F-83BB-6547-99BE-2BA9637D1046}" destId="{E41B7B88-E691-5941-85C3-0A82F36AB9D5}" srcOrd="4" destOrd="0" presId="urn:microsoft.com/office/officeart/2005/8/layout/process5"/>
    <dgm:cxn modelId="{46F9E415-DFE8-E743-AA17-84DBED510FD8}" type="presParOf" srcId="{50F8591F-83BB-6547-99BE-2BA9637D1046}" destId="{13A31392-1D7C-2149-9E5F-3CDC2E78C1D4}" srcOrd="5" destOrd="0" presId="urn:microsoft.com/office/officeart/2005/8/layout/process5"/>
    <dgm:cxn modelId="{2A5C8EC3-80A3-FE44-BECC-890CEF9508CC}" type="presParOf" srcId="{13A31392-1D7C-2149-9E5F-3CDC2E78C1D4}" destId="{F4E84914-4F47-564D-A331-D36248678D99}" srcOrd="0" destOrd="0" presId="urn:microsoft.com/office/officeart/2005/8/layout/process5"/>
    <dgm:cxn modelId="{9CC28ABE-EF71-3945-9E88-57F770A1AB71}" type="presParOf" srcId="{50F8591F-83BB-6547-99BE-2BA9637D1046}" destId="{8D86AA6C-AF5E-F44C-A578-1DBEABA87E9D}"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974F85-E195-420A-96C6-B61B4CAE6B65}"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F1F3CBC2-1428-4210-B4AE-35E165F0B291}">
      <dgm:prSet/>
      <dgm:spPr/>
      <dgm:t>
        <a:bodyPr/>
        <a:lstStyle/>
        <a:p>
          <a:r>
            <a:rPr lang="en-US" dirty="0"/>
            <a:t>Overall feeling about this session </a:t>
          </a:r>
        </a:p>
      </dgm:t>
    </dgm:pt>
    <dgm:pt modelId="{5A8715E5-B483-4C12-8C80-03E0F6B9E0C3}" type="parTrans" cxnId="{0618E13F-95F0-4591-AD99-611241CA2777}">
      <dgm:prSet/>
      <dgm:spPr/>
      <dgm:t>
        <a:bodyPr/>
        <a:lstStyle/>
        <a:p>
          <a:endParaRPr lang="en-US"/>
        </a:p>
      </dgm:t>
    </dgm:pt>
    <dgm:pt modelId="{F51B5447-1309-4BD4-B712-9C6242CB1D67}" type="sibTrans" cxnId="{0618E13F-95F0-4591-AD99-611241CA2777}">
      <dgm:prSet/>
      <dgm:spPr/>
      <dgm:t>
        <a:bodyPr/>
        <a:lstStyle/>
        <a:p>
          <a:endParaRPr lang="en-US"/>
        </a:p>
      </dgm:t>
    </dgm:pt>
    <dgm:pt modelId="{D918ED3B-296D-4CB0-AC12-C74EF1965293}">
      <dgm:prSet/>
      <dgm:spPr/>
      <dgm:t>
        <a:bodyPr/>
        <a:lstStyle/>
        <a:p>
          <a:r>
            <a:rPr lang="en-US"/>
            <a:t>2-3 things that you think you will take away </a:t>
          </a:r>
        </a:p>
      </dgm:t>
    </dgm:pt>
    <dgm:pt modelId="{F065D1E5-18AA-49FB-AA1B-B925A9B452F7}" type="parTrans" cxnId="{16E24EAB-0DBD-4C85-B482-0A5513C3AD7F}">
      <dgm:prSet/>
      <dgm:spPr/>
      <dgm:t>
        <a:bodyPr/>
        <a:lstStyle/>
        <a:p>
          <a:endParaRPr lang="en-US"/>
        </a:p>
      </dgm:t>
    </dgm:pt>
    <dgm:pt modelId="{08DB24B9-DE38-4031-AFBD-C3B88B676EDC}" type="sibTrans" cxnId="{16E24EAB-0DBD-4C85-B482-0A5513C3AD7F}">
      <dgm:prSet/>
      <dgm:spPr/>
      <dgm:t>
        <a:bodyPr/>
        <a:lstStyle/>
        <a:p>
          <a:endParaRPr lang="en-US"/>
        </a:p>
      </dgm:t>
    </dgm:pt>
    <dgm:pt modelId="{782AD251-9187-423B-BBB8-C8B237A93E38}">
      <dgm:prSet/>
      <dgm:spPr/>
      <dgm:t>
        <a:bodyPr/>
        <a:lstStyle/>
        <a:p>
          <a:r>
            <a:rPr lang="en-US"/>
            <a:t>1-2 things that you think you can do with your students</a:t>
          </a:r>
        </a:p>
      </dgm:t>
    </dgm:pt>
    <dgm:pt modelId="{45582448-2042-4565-AEE8-43F77BCEEE57}" type="parTrans" cxnId="{A723A8F0-1F94-4CCE-9C89-DFF39B20FBD6}">
      <dgm:prSet/>
      <dgm:spPr/>
      <dgm:t>
        <a:bodyPr/>
        <a:lstStyle/>
        <a:p>
          <a:endParaRPr lang="en-US"/>
        </a:p>
      </dgm:t>
    </dgm:pt>
    <dgm:pt modelId="{DF6BD4E9-8EA4-4BA8-9E05-E81AF1103601}" type="sibTrans" cxnId="{A723A8F0-1F94-4CCE-9C89-DFF39B20FBD6}">
      <dgm:prSet/>
      <dgm:spPr/>
      <dgm:t>
        <a:bodyPr/>
        <a:lstStyle/>
        <a:p>
          <a:endParaRPr lang="en-US"/>
        </a:p>
      </dgm:t>
    </dgm:pt>
    <dgm:pt modelId="{F2DED824-0F7B-4337-939F-FD2FCE47E88B}">
      <dgm:prSet/>
      <dgm:spPr/>
      <dgm:t>
        <a:bodyPr/>
        <a:lstStyle/>
        <a:p>
          <a:r>
            <a:rPr lang="en-US"/>
            <a:t>1 question that you still have</a:t>
          </a:r>
        </a:p>
      </dgm:t>
    </dgm:pt>
    <dgm:pt modelId="{198FBAA8-25D2-457E-9179-53BD161B7850}" type="parTrans" cxnId="{4200EBAD-6543-4BB8-BADA-FB1867E2A3C9}">
      <dgm:prSet/>
      <dgm:spPr/>
      <dgm:t>
        <a:bodyPr/>
        <a:lstStyle/>
        <a:p>
          <a:endParaRPr lang="en-US"/>
        </a:p>
      </dgm:t>
    </dgm:pt>
    <dgm:pt modelId="{7AFD8813-193A-472A-813D-61A265E64CF0}" type="sibTrans" cxnId="{4200EBAD-6543-4BB8-BADA-FB1867E2A3C9}">
      <dgm:prSet/>
      <dgm:spPr/>
      <dgm:t>
        <a:bodyPr/>
        <a:lstStyle/>
        <a:p>
          <a:endParaRPr lang="en-US"/>
        </a:p>
      </dgm:t>
    </dgm:pt>
    <dgm:pt modelId="{EB138853-ED0E-7D41-8324-4ACEA5BC6025}" type="pres">
      <dgm:prSet presAssocID="{AB974F85-E195-420A-96C6-B61B4CAE6B65}" presName="linear" presStyleCnt="0">
        <dgm:presLayoutVars>
          <dgm:animLvl val="lvl"/>
          <dgm:resizeHandles val="exact"/>
        </dgm:presLayoutVars>
      </dgm:prSet>
      <dgm:spPr/>
    </dgm:pt>
    <dgm:pt modelId="{3E88B7AB-4970-2B4D-8831-DCD714937CF7}" type="pres">
      <dgm:prSet presAssocID="{F1F3CBC2-1428-4210-B4AE-35E165F0B291}" presName="parentText" presStyleLbl="node1" presStyleIdx="0" presStyleCnt="4">
        <dgm:presLayoutVars>
          <dgm:chMax val="0"/>
          <dgm:bulletEnabled val="1"/>
        </dgm:presLayoutVars>
      </dgm:prSet>
      <dgm:spPr/>
    </dgm:pt>
    <dgm:pt modelId="{665E679D-71DB-B749-99E1-70C807F9E70A}" type="pres">
      <dgm:prSet presAssocID="{F51B5447-1309-4BD4-B712-9C6242CB1D67}" presName="spacer" presStyleCnt="0"/>
      <dgm:spPr/>
    </dgm:pt>
    <dgm:pt modelId="{88EFDCA3-B749-7247-BE3D-BE6F5D3D4085}" type="pres">
      <dgm:prSet presAssocID="{D918ED3B-296D-4CB0-AC12-C74EF1965293}" presName="parentText" presStyleLbl="node1" presStyleIdx="1" presStyleCnt="4">
        <dgm:presLayoutVars>
          <dgm:chMax val="0"/>
          <dgm:bulletEnabled val="1"/>
        </dgm:presLayoutVars>
      </dgm:prSet>
      <dgm:spPr/>
    </dgm:pt>
    <dgm:pt modelId="{283DF727-E700-5A4C-87D6-B295A12E8322}" type="pres">
      <dgm:prSet presAssocID="{08DB24B9-DE38-4031-AFBD-C3B88B676EDC}" presName="spacer" presStyleCnt="0"/>
      <dgm:spPr/>
    </dgm:pt>
    <dgm:pt modelId="{460FAE57-8BCD-CA44-9865-21EF332440FC}" type="pres">
      <dgm:prSet presAssocID="{782AD251-9187-423B-BBB8-C8B237A93E38}" presName="parentText" presStyleLbl="node1" presStyleIdx="2" presStyleCnt="4">
        <dgm:presLayoutVars>
          <dgm:chMax val="0"/>
          <dgm:bulletEnabled val="1"/>
        </dgm:presLayoutVars>
      </dgm:prSet>
      <dgm:spPr/>
    </dgm:pt>
    <dgm:pt modelId="{CF1F2C98-6327-524F-9ACD-A2ADA02C2F5E}" type="pres">
      <dgm:prSet presAssocID="{DF6BD4E9-8EA4-4BA8-9E05-E81AF1103601}" presName="spacer" presStyleCnt="0"/>
      <dgm:spPr/>
    </dgm:pt>
    <dgm:pt modelId="{C716F3A0-08C8-7049-A405-9512F9D97CD7}" type="pres">
      <dgm:prSet presAssocID="{F2DED824-0F7B-4337-939F-FD2FCE47E88B}" presName="parentText" presStyleLbl="node1" presStyleIdx="3" presStyleCnt="4">
        <dgm:presLayoutVars>
          <dgm:chMax val="0"/>
          <dgm:bulletEnabled val="1"/>
        </dgm:presLayoutVars>
      </dgm:prSet>
      <dgm:spPr/>
    </dgm:pt>
  </dgm:ptLst>
  <dgm:cxnLst>
    <dgm:cxn modelId="{CFA2480E-971C-7641-8C4D-B5677FAFBB86}" type="presOf" srcId="{F2DED824-0F7B-4337-939F-FD2FCE47E88B}" destId="{C716F3A0-08C8-7049-A405-9512F9D97CD7}" srcOrd="0" destOrd="0" presId="urn:microsoft.com/office/officeart/2005/8/layout/vList2"/>
    <dgm:cxn modelId="{1776AE14-4E23-5A4B-8CDA-B4A9563829B8}" type="presOf" srcId="{F1F3CBC2-1428-4210-B4AE-35E165F0B291}" destId="{3E88B7AB-4970-2B4D-8831-DCD714937CF7}" srcOrd="0" destOrd="0" presId="urn:microsoft.com/office/officeart/2005/8/layout/vList2"/>
    <dgm:cxn modelId="{EBBA8B3F-7D9D-9E40-A29D-9166629ADCB8}" type="presOf" srcId="{D918ED3B-296D-4CB0-AC12-C74EF1965293}" destId="{88EFDCA3-B749-7247-BE3D-BE6F5D3D4085}" srcOrd="0" destOrd="0" presId="urn:microsoft.com/office/officeart/2005/8/layout/vList2"/>
    <dgm:cxn modelId="{0618E13F-95F0-4591-AD99-611241CA2777}" srcId="{AB974F85-E195-420A-96C6-B61B4CAE6B65}" destId="{F1F3CBC2-1428-4210-B4AE-35E165F0B291}" srcOrd="0" destOrd="0" parTransId="{5A8715E5-B483-4C12-8C80-03E0F6B9E0C3}" sibTransId="{F51B5447-1309-4BD4-B712-9C6242CB1D67}"/>
    <dgm:cxn modelId="{28B16394-BC90-8544-AE4E-9A59CEAF34A9}" type="presOf" srcId="{782AD251-9187-423B-BBB8-C8B237A93E38}" destId="{460FAE57-8BCD-CA44-9865-21EF332440FC}" srcOrd="0" destOrd="0" presId="urn:microsoft.com/office/officeart/2005/8/layout/vList2"/>
    <dgm:cxn modelId="{16E24EAB-0DBD-4C85-B482-0A5513C3AD7F}" srcId="{AB974F85-E195-420A-96C6-B61B4CAE6B65}" destId="{D918ED3B-296D-4CB0-AC12-C74EF1965293}" srcOrd="1" destOrd="0" parTransId="{F065D1E5-18AA-49FB-AA1B-B925A9B452F7}" sibTransId="{08DB24B9-DE38-4031-AFBD-C3B88B676EDC}"/>
    <dgm:cxn modelId="{4200EBAD-6543-4BB8-BADA-FB1867E2A3C9}" srcId="{AB974F85-E195-420A-96C6-B61B4CAE6B65}" destId="{F2DED824-0F7B-4337-939F-FD2FCE47E88B}" srcOrd="3" destOrd="0" parTransId="{198FBAA8-25D2-457E-9179-53BD161B7850}" sibTransId="{7AFD8813-193A-472A-813D-61A265E64CF0}"/>
    <dgm:cxn modelId="{A723A8F0-1F94-4CCE-9C89-DFF39B20FBD6}" srcId="{AB974F85-E195-420A-96C6-B61B4CAE6B65}" destId="{782AD251-9187-423B-BBB8-C8B237A93E38}" srcOrd="2" destOrd="0" parTransId="{45582448-2042-4565-AEE8-43F77BCEEE57}" sibTransId="{DF6BD4E9-8EA4-4BA8-9E05-E81AF1103601}"/>
    <dgm:cxn modelId="{813BABFF-231B-7649-88BC-61E73C754CA1}" type="presOf" srcId="{AB974F85-E195-420A-96C6-B61B4CAE6B65}" destId="{EB138853-ED0E-7D41-8324-4ACEA5BC6025}" srcOrd="0" destOrd="0" presId="urn:microsoft.com/office/officeart/2005/8/layout/vList2"/>
    <dgm:cxn modelId="{02DB12E6-4BA9-4A44-AF06-AA2FF9A5AD1D}" type="presParOf" srcId="{EB138853-ED0E-7D41-8324-4ACEA5BC6025}" destId="{3E88B7AB-4970-2B4D-8831-DCD714937CF7}" srcOrd="0" destOrd="0" presId="urn:microsoft.com/office/officeart/2005/8/layout/vList2"/>
    <dgm:cxn modelId="{44704E01-EB18-A048-806F-824E52C5B145}" type="presParOf" srcId="{EB138853-ED0E-7D41-8324-4ACEA5BC6025}" destId="{665E679D-71DB-B749-99E1-70C807F9E70A}" srcOrd="1" destOrd="0" presId="urn:microsoft.com/office/officeart/2005/8/layout/vList2"/>
    <dgm:cxn modelId="{B615F1D1-EB15-7C44-AE93-971101BD394F}" type="presParOf" srcId="{EB138853-ED0E-7D41-8324-4ACEA5BC6025}" destId="{88EFDCA3-B749-7247-BE3D-BE6F5D3D4085}" srcOrd="2" destOrd="0" presId="urn:microsoft.com/office/officeart/2005/8/layout/vList2"/>
    <dgm:cxn modelId="{DA889E76-98B7-F748-8791-4F8D68D9A0FF}" type="presParOf" srcId="{EB138853-ED0E-7D41-8324-4ACEA5BC6025}" destId="{283DF727-E700-5A4C-87D6-B295A12E8322}" srcOrd="3" destOrd="0" presId="urn:microsoft.com/office/officeart/2005/8/layout/vList2"/>
    <dgm:cxn modelId="{4E16B94B-6FF2-AB42-A169-B2E204A47011}" type="presParOf" srcId="{EB138853-ED0E-7D41-8324-4ACEA5BC6025}" destId="{460FAE57-8BCD-CA44-9865-21EF332440FC}" srcOrd="4" destOrd="0" presId="urn:microsoft.com/office/officeart/2005/8/layout/vList2"/>
    <dgm:cxn modelId="{1176F15C-A53A-0B47-8254-5AED4819B0B4}" type="presParOf" srcId="{EB138853-ED0E-7D41-8324-4ACEA5BC6025}" destId="{CF1F2C98-6327-524F-9ACD-A2ADA02C2F5E}" srcOrd="5" destOrd="0" presId="urn:microsoft.com/office/officeart/2005/8/layout/vList2"/>
    <dgm:cxn modelId="{26D98328-CD4D-CE48-A2A8-E6B7AF243DB3}" type="presParOf" srcId="{EB138853-ED0E-7D41-8324-4ACEA5BC6025}" destId="{C716F3A0-08C8-7049-A405-9512F9D97C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B92ECB-B2B3-4581-9D64-3A6497C2C22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426A5A2-973F-499D-AEE9-EFE92C42505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Thank you for taking part! </a:t>
          </a:r>
        </a:p>
        <a:p>
          <a:pPr marL="0" lvl="0" defTabSz="2000250">
            <a:lnSpc>
              <a:spcPct val="90000"/>
            </a:lnSpc>
            <a:spcBef>
              <a:spcPct val="0"/>
            </a:spcBef>
            <a:spcAft>
              <a:spcPct val="35000"/>
            </a:spcAft>
            <a:buNone/>
          </a:pPr>
          <a:endParaRPr lang="en-US" sz="2500" dirty="0"/>
        </a:p>
      </dgm:t>
    </dgm:pt>
    <dgm:pt modelId="{BD28B512-0C9F-4593-8202-3096ED9BF916}" type="parTrans" cxnId="{998B1EC3-CD3C-4B6B-A289-024570BABCB9}">
      <dgm:prSet/>
      <dgm:spPr/>
      <dgm:t>
        <a:bodyPr/>
        <a:lstStyle/>
        <a:p>
          <a:endParaRPr lang="en-US"/>
        </a:p>
      </dgm:t>
    </dgm:pt>
    <dgm:pt modelId="{EC13CD97-6D5C-4E54-8A52-12179581C4A8}" type="sibTrans" cxnId="{998B1EC3-CD3C-4B6B-A289-024570BABCB9}">
      <dgm:prSet/>
      <dgm:spPr/>
      <dgm:t>
        <a:bodyPr/>
        <a:lstStyle/>
        <a:p>
          <a:endParaRPr lang="en-US"/>
        </a:p>
      </dgm:t>
    </dgm:pt>
    <dgm:pt modelId="{A6E78D9E-5D55-4A18-BC90-D0FF956B243E}">
      <dgm:prSet custT="1"/>
      <dgm:spPr/>
      <dgm:t>
        <a:bodyPr/>
        <a:lstStyle/>
        <a:p>
          <a:r>
            <a:rPr lang="en-US" sz="2800" dirty="0"/>
            <a:t>See you next Tuesday! </a:t>
          </a:r>
        </a:p>
      </dgm:t>
    </dgm:pt>
    <dgm:pt modelId="{E50A7320-BC24-43D9-B3E4-25A2FAFBA2EC}" type="parTrans" cxnId="{B2BB0A96-5C61-42A8-8B6B-3F8EF6AF6518}">
      <dgm:prSet/>
      <dgm:spPr/>
      <dgm:t>
        <a:bodyPr/>
        <a:lstStyle/>
        <a:p>
          <a:endParaRPr lang="en-US"/>
        </a:p>
      </dgm:t>
    </dgm:pt>
    <dgm:pt modelId="{DDCA9437-2CE4-458F-A5DF-6DBCC75CCB2C}" type="sibTrans" cxnId="{B2BB0A96-5C61-42A8-8B6B-3F8EF6AF6518}">
      <dgm:prSet/>
      <dgm:spPr/>
      <dgm:t>
        <a:bodyPr/>
        <a:lstStyle/>
        <a:p>
          <a:endParaRPr lang="en-US"/>
        </a:p>
      </dgm:t>
    </dgm:pt>
    <dgm:pt modelId="{A6F2F5B5-18A6-AD46-B4D9-5040355150B1}" type="pres">
      <dgm:prSet presAssocID="{25B92ECB-B2B3-4581-9D64-3A6497C2C228}" presName="linear" presStyleCnt="0">
        <dgm:presLayoutVars>
          <dgm:dir/>
          <dgm:animLvl val="lvl"/>
          <dgm:resizeHandles val="exact"/>
        </dgm:presLayoutVars>
      </dgm:prSet>
      <dgm:spPr/>
    </dgm:pt>
    <dgm:pt modelId="{E48DB379-9EB9-6C42-9D1F-824EF3CDBCDE}" type="pres">
      <dgm:prSet presAssocID="{0426A5A2-973F-499D-AEE9-EFE92C42505A}" presName="parentLin" presStyleCnt="0"/>
      <dgm:spPr/>
    </dgm:pt>
    <dgm:pt modelId="{3A065B90-5586-AF4E-8D73-39968E2A2E4C}" type="pres">
      <dgm:prSet presAssocID="{0426A5A2-973F-499D-AEE9-EFE92C42505A}" presName="parentLeftMargin" presStyleLbl="node1" presStyleIdx="0" presStyleCnt="2"/>
      <dgm:spPr/>
    </dgm:pt>
    <dgm:pt modelId="{BC431C6A-B6D9-DE46-81A2-E8B29FF56D4F}" type="pres">
      <dgm:prSet presAssocID="{0426A5A2-973F-499D-AEE9-EFE92C42505A}" presName="parentText" presStyleLbl="node1" presStyleIdx="0" presStyleCnt="2">
        <dgm:presLayoutVars>
          <dgm:chMax val="0"/>
          <dgm:bulletEnabled val="1"/>
        </dgm:presLayoutVars>
      </dgm:prSet>
      <dgm:spPr/>
    </dgm:pt>
    <dgm:pt modelId="{26D73691-5EE7-374E-856D-B2056837AD0E}" type="pres">
      <dgm:prSet presAssocID="{0426A5A2-973F-499D-AEE9-EFE92C42505A}" presName="negativeSpace" presStyleCnt="0"/>
      <dgm:spPr/>
    </dgm:pt>
    <dgm:pt modelId="{903F5967-E3AB-D140-8632-AB2313555ED1}" type="pres">
      <dgm:prSet presAssocID="{0426A5A2-973F-499D-AEE9-EFE92C42505A}" presName="childText" presStyleLbl="conFgAcc1" presStyleIdx="0" presStyleCnt="2">
        <dgm:presLayoutVars>
          <dgm:bulletEnabled val="1"/>
        </dgm:presLayoutVars>
      </dgm:prSet>
      <dgm:spPr/>
    </dgm:pt>
    <dgm:pt modelId="{1D426923-91F2-BC4E-96C2-75D6BFDC2E62}" type="pres">
      <dgm:prSet presAssocID="{EC13CD97-6D5C-4E54-8A52-12179581C4A8}" presName="spaceBetweenRectangles" presStyleCnt="0"/>
      <dgm:spPr/>
    </dgm:pt>
    <dgm:pt modelId="{6C7811D5-F80D-1B4E-893F-072EBA7DDD03}" type="pres">
      <dgm:prSet presAssocID="{A6E78D9E-5D55-4A18-BC90-D0FF956B243E}" presName="parentLin" presStyleCnt="0"/>
      <dgm:spPr/>
    </dgm:pt>
    <dgm:pt modelId="{A1102E38-DED6-A744-898D-431866CA746E}" type="pres">
      <dgm:prSet presAssocID="{A6E78D9E-5D55-4A18-BC90-D0FF956B243E}" presName="parentLeftMargin" presStyleLbl="node1" presStyleIdx="0" presStyleCnt="2"/>
      <dgm:spPr/>
    </dgm:pt>
    <dgm:pt modelId="{1F03CA70-B77C-EB49-9BF6-503C4B7873A9}" type="pres">
      <dgm:prSet presAssocID="{A6E78D9E-5D55-4A18-BC90-D0FF956B243E}" presName="parentText" presStyleLbl="node1" presStyleIdx="1" presStyleCnt="2">
        <dgm:presLayoutVars>
          <dgm:chMax val="0"/>
          <dgm:bulletEnabled val="1"/>
        </dgm:presLayoutVars>
      </dgm:prSet>
      <dgm:spPr/>
    </dgm:pt>
    <dgm:pt modelId="{1F34CE06-CEA0-D749-B655-930073A71613}" type="pres">
      <dgm:prSet presAssocID="{A6E78D9E-5D55-4A18-BC90-D0FF956B243E}" presName="negativeSpace" presStyleCnt="0"/>
      <dgm:spPr/>
    </dgm:pt>
    <dgm:pt modelId="{DA9FC4E4-4A29-BE49-AA74-353DC1867EC5}" type="pres">
      <dgm:prSet presAssocID="{A6E78D9E-5D55-4A18-BC90-D0FF956B243E}" presName="childText" presStyleLbl="conFgAcc1" presStyleIdx="1" presStyleCnt="2">
        <dgm:presLayoutVars>
          <dgm:bulletEnabled val="1"/>
        </dgm:presLayoutVars>
      </dgm:prSet>
      <dgm:spPr/>
    </dgm:pt>
  </dgm:ptLst>
  <dgm:cxnLst>
    <dgm:cxn modelId="{58A63545-5BC1-3043-820A-84336481A575}" type="presOf" srcId="{0426A5A2-973F-499D-AEE9-EFE92C42505A}" destId="{BC431C6A-B6D9-DE46-81A2-E8B29FF56D4F}" srcOrd="1" destOrd="0" presId="urn:microsoft.com/office/officeart/2005/8/layout/list1"/>
    <dgm:cxn modelId="{1C346150-DA7B-8A49-A92A-603DC56BD6AE}" type="presOf" srcId="{A6E78D9E-5D55-4A18-BC90-D0FF956B243E}" destId="{A1102E38-DED6-A744-898D-431866CA746E}" srcOrd="0" destOrd="0" presId="urn:microsoft.com/office/officeart/2005/8/layout/list1"/>
    <dgm:cxn modelId="{B2BB0A96-5C61-42A8-8B6B-3F8EF6AF6518}" srcId="{25B92ECB-B2B3-4581-9D64-3A6497C2C228}" destId="{A6E78D9E-5D55-4A18-BC90-D0FF956B243E}" srcOrd="1" destOrd="0" parTransId="{E50A7320-BC24-43D9-B3E4-25A2FAFBA2EC}" sibTransId="{DDCA9437-2CE4-458F-A5DF-6DBCC75CCB2C}"/>
    <dgm:cxn modelId="{A9E97198-F869-1B45-A4FA-0805BBC5BB41}" type="presOf" srcId="{0426A5A2-973F-499D-AEE9-EFE92C42505A}" destId="{3A065B90-5586-AF4E-8D73-39968E2A2E4C}" srcOrd="0" destOrd="0" presId="urn:microsoft.com/office/officeart/2005/8/layout/list1"/>
    <dgm:cxn modelId="{512C4D9A-6131-CC49-A6D5-249FEDEF4B02}" type="presOf" srcId="{25B92ECB-B2B3-4581-9D64-3A6497C2C228}" destId="{A6F2F5B5-18A6-AD46-B4D9-5040355150B1}" srcOrd="0" destOrd="0" presId="urn:microsoft.com/office/officeart/2005/8/layout/list1"/>
    <dgm:cxn modelId="{79F8F7B0-A8BB-A547-9C7A-396E9F536AB4}" type="presOf" srcId="{A6E78D9E-5D55-4A18-BC90-D0FF956B243E}" destId="{1F03CA70-B77C-EB49-9BF6-503C4B7873A9}" srcOrd="1" destOrd="0" presId="urn:microsoft.com/office/officeart/2005/8/layout/list1"/>
    <dgm:cxn modelId="{998B1EC3-CD3C-4B6B-A289-024570BABCB9}" srcId="{25B92ECB-B2B3-4581-9D64-3A6497C2C228}" destId="{0426A5A2-973F-499D-AEE9-EFE92C42505A}" srcOrd="0" destOrd="0" parTransId="{BD28B512-0C9F-4593-8202-3096ED9BF916}" sibTransId="{EC13CD97-6D5C-4E54-8A52-12179581C4A8}"/>
    <dgm:cxn modelId="{DCE63AB0-EF96-3348-9C2E-42C56443E249}" type="presParOf" srcId="{A6F2F5B5-18A6-AD46-B4D9-5040355150B1}" destId="{E48DB379-9EB9-6C42-9D1F-824EF3CDBCDE}" srcOrd="0" destOrd="0" presId="urn:microsoft.com/office/officeart/2005/8/layout/list1"/>
    <dgm:cxn modelId="{CD562623-451F-3C4D-A1E8-F3C61F01DADB}" type="presParOf" srcId="{E48DB379-9EB9-6C42-9D1F-824EF3CDBCDE}" destId="{3A065B90-5586-AF4E-8D73-39968E2A2E4C}" srcOrd="0" destOrd="0" presId="urn:microsoft.com/office/officeart/2005/8/layout/list1"/>
    <dgm:cxn modelId="{40817A93-062B-2A46-B64C-488A617BC53B}" type="presParOf" srcId="{E48DB379-9EB9-6C42-9D1F-824EF3CDBCDE}" destId="{BC431C6A-B6D9-DE46-81A2-E8B29FF56D4F}" srcOrd="1" destOrd="0" presId="urn:microsoft.com/office/officeart/2005/8/layout/list1"/>
    <dgm:cxn modelId="{6C407906-BE52-D343-856D-5B87782EDB1B}" type="presParOf" srcId="{A6F2F5B5-18A6-AD46-B4D9-5040355150B1}" destId="{26D73691-5EE7-374E-856D-B2056837AD0E}" srcOrd="1" destOrd="0" presId="urn:microsoft.com/office/officeart/2005/8/layout/list1"/>
    <dgm:cxn modelId="{231023E8-8A56-1F4A-9B86-27084D06BE75}" type="presParOf" srcId="{A6F2F5B5-18A6-AD46-B4D9-5040355150B1}" destId="{903F5967-E3AB-D140-8632-AB2313555ED1}" srcOrd="2" destOrd="0" presId="urn:microsoft.com/office/officeart/2005/8/layout/list1"/>
    <dgm:cxn modelId="{5CAD30AF-9CE3-334E-870C-4507FF889C9B}" type="presParOf" srcId="{A6F2F5B5-18A6-AD46-B4D9-5040355150B1}" destId="{1D426923-91F2-BC4E-96C2-75D6BFDC2E62}" srcOrd="3" destOrd="0" presId="urn:microsoft.com/office/officeart/2005/8/layout/list1"/>
    <dgm:cxn modelId="{ACC1A049-75F7-2D4F-BBC5-ACC57A71890E}" type="presParOf" srcId="{A6F2F5B5-18A6-AD46-B4D9-5040355150B1}" destId="{6C7811D5-F80D-1B4E-893F-072EBA7DDD03}" srcOrd="4" destOrd="0" presId="urn:microsoft.com/office/officeart/2005/8/layout/list1"/>
    <dgm:cxn modelId="{C61620FE-6FC9-0742-A8F4-0D0925C36154}" type="presParOf" srcId="{6C7811D5-F80D-1B4E-893F-072EBA7DDD03}" destId="{A1102E38-DED6-A744-898D-431866CA746E}" srcOrd="0" destOrd="0" presId="urn:microsoft.com/office/officeart/2005/8/layout/list1"/>
    <dgm:cxn modelId="{350A6C45-915D-4942-BBB2-13A330650A5A}" type="presParOf" srcId="{6C7811D5-F80D-1B4E-893F-072EBA7DDD03}" destId="{1F03CA70-B77C-EB49-9BF6-503C4B7873A9}" srcOrd="1" destOrd="0" presId="urn:microsoft.com/office/officeart/2005/8/layout/list1"/>
    <dgm:cxn modelId="{35E68382-12C8-834C-B5BC-6E6C35E6DF28}" type="presParOf" srcId="{A6F2F5B5-18A6-AD46-B4D9-5040355150B1}" destId="{1F34CE06-CEA0-D749-B655-930073A71613}" srcOrd="5" destOrd="0" presId="urn:microsoft.com/office/officeart/2005/8/layout/list1"/>
    <dgm:cxn modelId="{AAF0F243-B2C4-3747-96B2-FAC3A60CF478}" type="presParOf" srcId="{A6F2F5B5-18A6-AD46-B4D9-5040355150B1}" destId="{DA9FC4E4-4A29-BE49-AA74-353DC1867E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68E63-A074-F047-85A9-9168597071B5}">
      <dsp:nvSpPr>
        <dsp:cNvPr id="0" name=""/>
        <dsp:cNvSpPr/>
      </dsp:nvSpPr>
      <dsp:spPr>
        <a:xfrm>
          <a:off x="0" y="0"/>
          <a:ext cx="5397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D4CA9C-F0A9-4E4E-8A36-88743ED409F9}">
      <dsp:nvSpPr>
        <dsp:cNvPr id="0" name=""/>
        <dsp:cNvSpPr/>
      </dsp:nvSpPr>
      <dsp:spPr>
        <a:xfrm>
          <a:off x="0" y="0"/>
          <a:ext cx="5397237" cy="82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Be here and now </a:t>
          </a:r>
        </a:p>
      </dsp:txBody>
      <dsp:txXfrm>
        <a:off x="0" y="0"/>
        <a:ext cx="5397237" cy="823822"/>
      </dsp:txXfrm>
    </dsp:sp>
    <dsp:sp modelId="{44B63ED0-1EE8-414A-A07D-581BA7ABDF62}">
      <dsp:nvSpPr>
        <dsp:cNvPr id="0" name=""/>
        <dsp:cNvSpPr/>
      </dsp:nvSpPr>
      <dsp:spPr>
        <a:xfrm>
          <a:off x="0" y="823822"/>
          <a:ext cx="5397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DFF018-401D-0F4C-BBB2-76EF9D121D17}">
      <dsp:nvSpPr>
        <dsp:cNvPr id="0" name=""/>
        <dsp:cNvSpPr/>
      </dsp:nvSpPr>
      <dsp:spPr>
        <a:xfrm>
          <a:off x="0" y="823822"/>
          <a:ext cx="5397237" cy="82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Jot down some ideas that might be useful</a:t>
          </a:r>
        </a:p>
      </dsp:txBody>
      <dsp:txXfrm>
        <a:off x="0" y="823822"/>
        <a:ext cx="5397237" cy="823822"/>
      </dsp:txXfrm>
    </dsp:sp>
    <dsp:sp modelId="{56A71C00-BE6A-A04F-9524-12613965202D}">
      <dsp:nvSpPr>
        <dsp:cNvPr id="0" name=""/>
        <dsp:cNvSpPr/>
      </dsp:nvSpPr>
      <dsp:spPr>
        <a:xfrm>
          <a:off x="0" y="1647644"/>
          <a:ext cx="5397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6934168-6CD2-A34F-A5D9-B1148001D518}">
      <dsp:nvSpPr>
        <dsp:cNvPr id="0" name=""/>
        <dsp:cNvSpPr/>
      </dsp:nvSpPr>
      <dsp:spPr>
        <a:xfrm>
          <a:off x="0" y="1647644"/>
          <a:ext cx="5397237" cy="82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Think, </a:t>
          </a:r>
          <a:r>
            <a:rPr lang="en-US" sz="2400" kern="1200" dirty="0" err="1"/>
            <a:t>analyse</a:t>
          </a:r>
          <a:r>
            <a:rPr lang="en-US" sz="2400" kern="1200" dirty="0"/>
            <a:t>, reflect, question &amp; share</a:t>
          </a:r>
        </a:p>
      </dsp:txBody>
      <dsp:txXfrm>
        <a:off x="0" y="1647644"/>
        <a:ext cx="5397237" cy="823822"/>
      </dsp:txXfrm>
    </dsp:sp>
    <dsp:sp modelId="{B73E75E1-AE72-F44B-9667-A24183D8BCB0}">
      <dsp:nvSpPr>
        <dsp:cNvPr id="0" name=""/>
        <dsp:cNvSpPr/>
      </dsp:nvSpPr>
      <dsp:spPr>
        <a:xfrm>
          <a:off x="0" y="2471467"/>
          <a:ext cx="5397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C230C2-3A44-504A-B785-70742296FA88}">
      <dsp:nvSpPr>
        <dsp:cNvPr id="0" name=""/>
        <dsp:cNvSpPr/>
      </dsp:nvSpPr>
      <dsp:spPr>
        <a:xfrm>
          <a:off x="0" y="2471467"/>
          <a:ext cx="5397237" cy="82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Enjoy it if you can</a:t>
          </a:r>
        </a:p>
      </dsp:txBody>
      <dsp:txXfrm>
        <a:off x="0" y="2471467"/>
        <a:ext cx="5397237" cy="823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32476-996A-407C-BE6B-626FA0A26347}">
      <dsp:nvSpPr>
        <dsp:cNvPr id="0" name=""/>
        <dsp:cNvSpPr/>
      </dsp:nvSpPr>
      <dsp:spPr>
        <a:xfrm>
          <a:off x="704400" y="799748"/>
          <a:ext cx="881642" cy="881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714D3-BF60-4076-B12F-6B2AA3CBE355}">
      <dsp:nvSpPr>
        <dsp:cNvPr id="0" name=""/>
        <dsp:cNvSpPr/>
      </dsp:nvSpPr>
      <dsp:spPr>
        <a:xfrm>
          <a:off x="165618"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cap="none"/>
            <a:t>Your pen</a:t>
          </a:r>
          <a:r>
            <a:rPr lang="en-GB" sz="1600" b="1" kern="1200" cap="none"/>
            <a:t>(s)</a:t>
          </a:r>
          <a:r>
            <a:rPr lang="en-US" sz="1600" b="1" kern="1200" cap="none"/>
            <a:t>, notebook and earphones </a:t>
          </a:r>
        </a:p>
      </dsp:txBody>
      <dsp:txXfrm>
        <a:off x="165618" y="1964115"/>
        <a:ext cx="1959205" cy="720000"/>
      </dsp:txXfrm>
    </dsp:sp>
    <dsp:sp modelId="{98C766E6-E712-4193-AF48-7B1D7A90A33C}">
      <dsp:nvSpPr>
        <dsp:cNvPr id="0" name=""/>
        <dsp:cNvSpPr/>
      </dsp:nvSpPr>
      <dsp:spPr>
        <a:xfrm>
          <a:off x="3006466" y="799748"/>
          <a:ext cx="881642" cy="881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23198-08D6-4B2E-BAFF-3B77467D611D}">
      <dsp:nvSpPr>
        <dsp:cNvPr id="0" name=""/>
        <dsp:cNvSpPr/>
      </dsp:nvSpPr>
      <dsp:spPr>
        <a:xfrm>
          <a:off x="2467685"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cap="none"/>
            <a:t>Some</a:t>
          </a:r>
          <a:r>
            <a:rPr lang="zh-CN" sz="1600" b="1" kern="1200" cap="none"/>
            <a:t> </a:t>
          </a:r>
          <a:r>
            <a:rPr lang="en-US" sz="1600" b="1" kern="1200" cap="none"/>
            <a:t>water &amp; snacks</a:t>
          </a:r>
          <a:r>
            <a:rPr lang="zh-CN" sz="1600" b="1" kern="1200" cap="none"/>
            <a:t> </a:t>
          </a:r>
          <a:endParaRPr lang="en-US" sz="1600" b="1" kern="1200" cap="none"/>
        </a:p>
      </dsp:txBody>
      <dsp:txXfrm>
        <a:off x="2467685" y="1964115"/>
        <a:ext cx="1959205" cy="720000"/>
      </dsp:txXfrm>
    </dsp:sp>
    <dsp:sp modelId="{5CA2B003-791F-49E3-9F4F-39B424FAB31B}">
      <dsp:nvSpPr>
        <dsp:cNvPr id="0" name=""/>
        <dsp:cNvSpPr/>
      </dsp:nvSpPr>
      <dsp:spPr>
        <a:xfrm>
          <a:off x="5308533" y="799748"/>
          <a:ext cx="881642" cy="881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1DA35-7AE4-4B03-B4B0-DFAED10A1168}">
      <dsp:nvSpPr>
        <dsp:cNvPr id="0" name=""/>
        <dsp:cNvSpPr/>
      </dsp:nvSpPr>
      <dsp:spPr>
        <a:xfrm>
          <a:off x="4769751" y="1964115"/>
          <a:ext cx="195920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A </a:t>
          </a:r>
          <a:r>
            <a:rPr lang="en-US" sz="1600" b="1" kern="1200" cap="none"/>
            <a:t>good</a:t>
          </a:r>
          <a:r>
            <a:rPr lang="zh-CN" sz="1600" b="1" kern="1200" cap="none"/>
            <a:t> </a:t>
          </a:r>
          <a:r>
            <a:rPr lang="en-US" sz="1600" b="1" kern="1200" cap="none"/>
            <a:t>mood</a:t>
          </a:r>
          <a:endParaRPr lang="en-US" sz="1600" b="1" kern="1200"/>
        </a:p>
      </dsp:txBody>
      <dsp:txXfrm>
        <a:off x="4769751" y="1964115"/>
        <a:ext cx="195920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962C-8768-ED4B-9AAF-3C445427445C}">
      <dsp:nvSpPr>
        <dsp:cNvPr id="0" name=""/>
        <dsp:cNvSpPr/>
      </dsp:nvSpPr>
      <dsp:spPr>
        <a:xfrm>
          <a:off x="0" y="259245"/>
          <a:ext cx="6891187" cy="7359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b="1" kern="1200" dirty="0">
              <a:solidFill>
                <a:schemeClr val="tx1"/>
              </a:solidFill>
              <a:highlight>
                <a:srgbClr val="FFFF00"/>
              </a:highlight>
            </a:rPr>
            <a:t>Text As a Vehicle for Information</a:t>
          </a:r>
          <a:br>
            <a:rPr lang="en-GB" sz="1700" kern="1200" dirty="0"/>
          </a:br>
          <a:r>
            <a:rPr lang="en-GB" sz="1700" kern="1200" dirty="0"/>
            <a:t>• information within the text is seen as more important than the language </a:t>
          </a:r>
          <a:endParaRPr lang="en-US" sz="1700" kern="1200" dirty="0"/>
        </a:p>
      </dsp:txBody>
      <dsp:txXfrm>
        <a:off x="35925" y="295170"/>
        <a:ext cx="6819337" cy="664080"/>
      </dsp:txXfrm>
    </dsp:sp>
    <dsp:sp modelId="{46C2DF50-A525-6C43-8BF9-8422730C3CA4}">
      <dsp:nvSpPr>
        <dsp:cNvPr id="0" name=""/>
        <dsp:cNvSpPr/>
      </dsp:nvSpPr>
      <dsp:spPr>
        <a:xfrm>
          <a:off x="0" y="1044135"/>
          <a:ext cx="6891187" cy="73593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b="1" kern="1200" dirty="0">
              <a:solidFill>
                <a:schemeClr val="tx1"/>
              </a:solidFill>
              <a:highlight>
                <a:srgbClr val="FFFF00"/>
              </a:highlight>
            </a:rPr>
            <a:t>Text As a Linguistic Object</a:t>
          </a:r>
          <a:br>
            <a:rPr lang="en-GB" sz="1700" kern="1200" dirty="0"/>
          </a:br>
          <a:r>
            <a:rPr lang="en-GB" sz="1700" kern="1200" dirty="0"/>
            <a:t>• used for language work, specifically grammar or vocabulary </a:t>
          </a:r>
          <a:endParaRPr lang="en-US" sz="1700" kern="1200" dirty="0"/>
        </a:p>
      </dsp:txBody>
      <dsp:txXfrm>
        <a:off x="35925" y="1080060"/>
        <a:ext cx="6819337" cy="664080"/>
      </dsp:txXfrm>
    </dsp:sp>
    <dsp:sp modelId="{CA1A8958-EEE2-4D49-91B9-35069BAB6214}">
      <dsp:nvSpPr>
        <dsp:cNvPr id="0" name=""/>
        <dsp:cNvSpPr/>
      </dsp:nvSpPr>
      <dsp:spPr>
        <a:xfrm>
          <a:off x="0" y="1829025"/>
          <a:ext cx="6891187" cy="7359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b="1" kern="1200" dirty="0">
              <a:solidFill>
                <a:schemeClr val="tx1"/>
              </a:solidFill>
              <a:highlight>
                <a:srgbClr val="FFFF00"/>
              </a:highlight>
            </a:rPr>
            <a:t>Text As a Source of Production</a:t>
          </a:r>
          <a:br>
            <a:rPr lang="en-GB" sz="1700" kern="1200" dirty="0"/>
          </a:br>
          <a:r>
            <a:rPr lang="en-GB" sz="1700" kern="1200" dirty="0"/>
            <a:t>• using text as springboard for another task, usually speaking or writing </a:t>
          </a:r>
          <a:endParaRPr lang="en-US" sz="1700" kern="1200" dirty="0"/>
        </a:p>
      </dsp:txBody>
      <dsp:txXfrm>
        <a:off x="35925" y="1864950"/>
        <a:ext cx="6819337" cy="664080"/>
      </dsp:txXfrm>
    </dsp:sp>
    <dsp:sp modelId="{A1032B59-3A71-B246-B10D-1AC6487B08F9}">
      <dsp:nvSpPr>
        <dsp:cNvPr id="0" name=""/>
        <dsp:cNvSpPr/>
      </dsp:nvSpPr>
      <dsp:spPr>
        <a:xfrm>
          <a:off x="0" y="2613916"/>
          <a:ext cx="6891187" cy="73593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b="1" kern="1200" dirty="0">
              <a:solidFill>
                <a:schemeClr val="tx1"/>
              </a:solidFill>
              <a:highlight>
                <a:srgbClr val="FFFF00"/>
              </a:highlight>
            </a:rPr>
            <a:t>Text As a Source of Enjoyment </a:t>
          </a:r>
          <a:endParaRPr lang="en-US" sz="1700" kern="1200" dirty="0">
            <a:solidFill>
              <a:schemeClr val="tx1"/>
            </a:solidFill>
            <a:highlight>
              <a:srgbClr val="FFFF00"/>
            </a:highlight>
          </a:endParaRPr>
        </a:p>
      </dsp:txBody>
      <dsp:txXfrm>
        <a:off x="35925" y="2649841"/>
        <a:ext cx="6819337" cy="664080"/>
      </dsp:txXfrm>
    </dsp:sp>
    <dsp:sp modelId="{C4DAA0F8-DDBD-E749-91DD-202324BCD87C}">
      <dsp:nvSpPr>
        <dsp:cNvPr id="0" name=""/>
        <dsp:cNvSpPr/>
      </dsp:nvSpPr>
      <dsp:spPr>
        <a:xfrm>
          <a:off x="0" y="3398806"/>
          <a:ext cx="6891187" cy="7359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dirty="0"/>
            <a:t> using text to enhance motivation </a:t>
          </a:r>
          <a:endParaRPr lang="en-US" sz="1700" kern="1200" dirty="0"/>
        </a:p>
      </dsp:txBody>
      <dsp:txXfrm>
        <a:off x="35925" y="3434731"/>
        <a:ext cx="6819337" cy="664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1ADB-D341-B246-86F7-49F29575045E}">
      <dsp:nvSpPr>
        <dsp:cNvPr id="0" name=""/>
        <dsp:cNvSpPr/>
      </dsp:nvSpPr>
      <dsp:spPr>
        <a:xfrm>
          <a:off x="1184" y="139805"/>
          <a:ext cx="2524993" cy="1514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My</a:t>
          </a:r>
          <a:r>
            <a:rPr lang="en-US" sz="2600" kern="1200" baseline="0" dirty="0"/>
            <a:t> (least) </a:t>
          </a:r>
          <a:r>
            <a:rPr lang="en-US" sz="2600" kern="1200" baseline="0" dirty="0" err="1"/>
            <a:t>favourite</a:t>
          </a:r>
          <a:r>
            <a:rPr lang="en-US" sz="2600" kern="1200" baseline="0" dirty="0"/>
            <a:t> </a:t>
          </a:r>
          <a:r>
            <a:rPr lang="en-US" sz="2600" kern="1200" baseline="0" dirty="0" err="1"/>
            <a:t>colour</a:t>
          </a:r>
          <a:r>
            <a:rPr lang="en-US" sz="2600" kern="1200" baseline="0" dirty="0"/>
            <a:t> is…. Because…. </a:t>
          </a:r>
          <a:endParaRPr lang="en-US" sz="2600" kern="1200" dirty="0"/>
        </a:p>
      </dsp:txBody>
      <dsp:txXfrm>
        <a:off x="45557" y="184178"/>
        <a:ext cx="2436247" cy="1426250"/>
      </dsp:txXfrm>
    </dsp:sp>
    <dsp:sp modelId="{26A2523A-88C0-4940-97DF-45A0DB4F4E7C}">
      <dsp:nvSpPr>
        <dsp:cNvPr id="0" name=""/>
        <dsp:cNvSpPr/>
      </dsp:nvSpPr>
      <dsp:spPr>
        <a:xfrm>
          <a:off x="2748377" y="584203"/>
          <a:ext cx="535298" cy="626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748377" y="709443"/>
        <a:ext cx="374709" cy="375718"/>
      </dsp:txXfrm>
    </dsp:sp>
    <dsp:sp modelId="{B8CEAFE1-7952-774D-8357-33C0059AE5C2}">
      <dsp:nvSpPr>
        <dsp:cNvPr id="0" name=""/>
        <dsp:cNvSpPr/>
      </dsp:nvSpPr>
      <dsp:spPr>
        <a:xfrm>
          <a:off x="3536175" y="139805"/>
          <a:ext cx="2524993" cy="1514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Colours</a:t>
          </a:r>
          <a:r>
            <a:rPr lang="en-US" sz="2600" kern="1200" baseline="0" dirty="0"/>
            <a:t> and countries </a:t>
          </a:r>
          <a:endParaRPr lang="en-US" sz="2600" kern="1200" dirty="0"/>
        </a:p>
      </dsp:txBody>
      <dsp:txXfrm>
        <a:off x="3580548" y="184178"/>
        <a:ext cx="2436247" cy="1426250"/>
      </dsp:txXfrm>
    </dsp:sp>
    <dsp:sp modelId="{D594B880-2942-B14E-A200-56C39E882BFC}">
      <dsp:nvSpPr>
        <dsp:cNvPr id="0" name=""/>
        <dsp:cNvSpPr/>
      </dsp:nvSpPr>
      <dsp:spPr>
        <a:xfrm rot="5400000">
          <a:off x="4531022" y="1831550"/>
          <a:ext cx="535298" cy="626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4610813" y="1877000"/>
        <a:ext cx="375718" cy="374709"/>
      </dsp:txXfrm>
    </dsp:sp>
    <dsp:sp modelId="{E41B7B88-E691-5941-85C3-0A82F36AB9D5}">
      <dsp:nvSpPr>
        <dsp:cNvPr id="0" name=""/>
        <dsp:cNvSpPr/>
      </dsp:nvSpPr>
      <dsp:spPr>
        <a:xfrm>
          <a:off x="3536175" y="2664798"/>
          <a:ext cx="2524993" cy="1514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What</a:t>
          </a:r>
          <a:r>
            <a:rPr lang="en-US" sz="2600" kern="1200" baseline="0" dirty="0"/>
            <a:t> </a:t>
          </a:r>
          <a:r>
            <a:rPr lang="en-US" sz="2600" kern="1200" baseline="0" dirty="0" err="1"/>
            <a:t>colour</a:t>
          </a:r>
          <a:r>
            <a:rPr lang="en-US" sz="2600" kern="1200" baseline="0" dirty="0"/>
            <a:t> to wear for a job interview? </a:t>
          </a:r>
          <a:endParaRPr lang="en-US" sz="2600" kern="1200" dirty="0"/>
        </a:p>
      </dsp:txBody>
      <dsp:txXfrm>
        <a:off x="3580548" y="2709171"/>
        <a:ext cx="2436247" cy="1426250"/>
      </dsp:txXfrm>
    </dsp:sp>
    <dsp:sp modelId="{13A31392-1D7C-2149-9E5F-3CDC2E78C1D4}">
      <dsp:nvSpPr>
        <dsp:cNvPr id="0" name=""/>
        <dsp:cNvSpPr/>
      </dsp:nvSpPr>
      <dsp:spPr>
        <a:xfrm rot="10800000">
          <a:off x="2778677" y="3109197"/>
          <a:ext cx="535298" cy="6261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2939266" y="3234437"/>
        <a:ext cx="374709" cy="375718"/>
      </dsp:txXfrm>
    </dsp:sp>
    <dsp:sp modelId="{8D86AA6C-AF5E-F44C-A578-1DBEABA87E9D}">
      <dsp:nvSpPr>
        <dsp:cNvPr id="0" name=""/>
        <dsp:cNvSpPr/>
      </dsp:nvSpPr>
      <dsp:spPr>
        <a:xfrm>
          <a:off x="1184" y="2664798"/>
          <a:ext cx="2524993" cy="1514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What</a:t>
          </a:r>
          <a:r>
            <a:rPr lang="en-US" sz="2600" kern="1200" baseline="0" dirty="0"/>
            <a:t> do those </a:t>
          </a:r>
          <a:r>
            <a:rPr lang="en-US" sz="2600" kern="1200" baseline="0" dirty="0" err="1"/>
            <a:t>colours</a:t>
          </a:r>
          <a:r>
            <a:rPr lang="en-US" sz="2600" kern="1200" baseline="0" dirty="0"/>
            <a:t> represent?</a:t>
          </a:r>
          <a:endParaRPr lang="en-US" sz="2600" kern="1200" dirty="0"/>
        </a:p>
      </dsp:txBody>
      <dsp:txXfrm>
        <a:off x="45557" y="2709171"/>
        <a:ext cx="2436247" cy="1426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B7AB-4970-2B4D-8831-DCD714937CF7}">
      <dsp:nvSpPr>
        <dsp:cNvPr id="0" name=""/>
        <dsp:cNvSpPr/>
      </dsp:nvSpPr>
      <dsp:spPr>
        <a:xfrm>
          <a:off x="0" y="2002"/>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Overall feeling about this session </a:t>
          </a:r>
        </a:p>
      </dsp:txBody>
      <dsp:txXfrm>
        <a:off x="48481" y="50483"/>
        <a:ext cx="5361875" cy="896166"/>
      </dsp:txXfrm>
    </dsp:sp>
    <dsp:sp modelId="{88EFDCA3-B749-7247-BE3D-BE6F5D3D4085}">
      <dsp:nvSpPr>
        <dsp:cNvPr id="0" name=""/>
        <dsp:cNvSpPr/>
      </dsp:nvSpPr>
      <dsp:spPr>
        <a:xfrm>
          <a:off x="0" y="1067131"/>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2-3 things that you think you will take away </a:t>
          </a:r>
        </a:p>
      </dsp:txBody>
      <dsp:txXfrm>
        <a:off x="48481" y="1115612"/>
        <a:ext cx="5361875" cy="896166"/>
      </dsp:txXfrm>
    </dsp:sp>
    <dsp:sp modelId="{460FAE57-8BCD-CA44-9865-21EF332440FC}">
      <dsp:nvSpPr>
        <dsp:cNvPr id="0" name=""/>
        <dsp:cNvSpPr/>
      </dsp:nvSpPr>
      <dsp:spPr>
        <a:xfrm>
          <a:off x="0" y="2132260"/>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1-2 things that you think you can do with your students</a:t>
          </a:r>
        </a:p>
      </dsp:txBody>
      <dsp:txXfrm>
        <a:off x="48481" y="2180741"/>
        <a:ext cx="5361875" cy="896166"/>
      </dsp:txXfrm>
    </dsp:sp>
    <dsp:sp modelId="{C716F3A0-08C8-7049-A405-9512F9D97CD7}">
      <dsp:nvSpPr>
        <dsp:cNvPr id="0" name=""/>
        <dsp:cNvSpPr/>
      </dsp:nvSpPr>
      <dsp:spPr>
        <a:xfrm>
          <a:off x="0" y="3197388"/>
          <a:ext cx="5458837" cy="99312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 question that you still have</a:t>
          </a:r>
        </a:p>
      </dsp:txBody>
      <dsp:txXfrm>
        <a:off x="48481" y="3245869"/>
        <a:ext cx="5361875" cy="896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5967-E3AB-D140-8632-AB2313555ED1}">
      <dsp:nvSpPr>
        <dsp:cNvPr id="0" name=""/>
        <dsp:cNvSpPr/>
      </dsp:nvSpPr>
      <dsp:spPr>
        <a:xfrm>
          <a:off x="0" y="6668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31C6A-B6D9-DE46-81A2-E8B29FF56D4F}">
      <dsp:nvSpPr>
        <dsp:cNvPr id="0" name=""/>
        <dsp:cNvSpPr/>
      </dsp:nvSpPr>
      <dsp:spPr>
        <a:xfrm>
          <a:off x="242485" y="2699"/>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Thank you for taking part! </a:t>
          </a:r>
        </a:p>
        <a:p>
          <a:pPr marL="0" lvl="0" algn="l" defTabSz="2000250">
            <a:lnSpc>
              <a:spcPct val="90000"/>
            </a:lnSpc>
            <a:spcBef>
              <a:spcPct val="0"/>
            </a:spcBef>
            <a:spcAft>
              <a:spcPct val="35000"/>
            </a:spcAft>
            <a:buNone/>
          </a:pPr>
          <a:endParaRPr lang="en-US" sz="2500" kern="1200" dirty="0"/>
        </a:p>
      </dsp:txBody>
      <dsp:txXfrm>
        <a:off x="307332" y="67546"/>
        <a:ext cx="3265101" cy="1198706"/>
      </dsp:txXfrm>
    </dsp:sp>
    <dsp:sp modelId="{DA9FC4E4-4A29-BE49-AA74-353DC1867EC5}">
      <dsp:nvSpPr>
        <dsp:cNvPr id="0" name=""/>
        <dsp:cNvSpPr/>
      </dsp:nvSpPr>
      <dsp:spPr>
        <a:xfrm>
          <a:off x="0" y="2708099"/>
          <a:ext cx="4849708" cy="113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03CA70-B77C-EB49-9BF6-503C4B7873A9}">
      <dsp:nvSpPr>
        <dsp:cNvPr id="0" name=""/>
        <dsp:cNvSpPr/>
      </dsp:nvSpPr>
      <dsp:spPr>
        <a:xfrm>
          <a:off x="242485" y="2043900"/>
          <a:ext cx="3394795" cy="132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15" tIns="0" rIns="128315" bIns="0" numCol="1" spcCol="1270" anchor="ctr" anchorCtr="0">
          <a:noAutofit/>
        </a:bodyPr>
        <a:lstStyle/>
        <a:p>
          <a:pPr marL="0" lvl="0" indent="0" algn="l" defTabSz="1244600">
            <a:lnSpc>
              <a:spcPct val="90000"/>
            </a:lnSpc>
            <a:spcBef>
              <a:spcPct val="0"/>
            </a:spcBef>
            <a:spcAft>
              <a:spcPct val="35000"/>
            </a:spcAft>
            <a:buNone/>
          </a:pPr>
          <a:r>
            <a:rPr lang="en-US" sz="2800" kern="1200" dirty="0"/>
            <a:t>See you next Tuesday! </a:t>
          </a:r>
        </a:p>
      </dsp:txBody>
      <dsp:txXfrm>
        <a:off x="307332" y="2108747"/>
        <a:ext cx="3265101" cy="1198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3AE8F-A760-5644-92F1-AA13D5FCBF24}"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EE7F-5786-A54E-BA30-705D58E2CD67}" type="slidenum">
              <a:rPr lang="en-US" smtClean="0"/>
              <a:t>‹#›</a:t>
            </a:fld>
            <a:endParaRPr lang="en-US"/>
          </a:p>
        </p:txBody>
      </p:sp>
    </p:spTree>
    <p:extLst>
      <p:ext uri="{BB962C8B-B14F-4D97-AF65-F5344CB8AC3E}">
        <p14:creationId xmlns:p14="http://schemas.microsoft.com/office/powerpoint/2010/main" val="17127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this bring us to the question many of you might ask: why bother? </a:t>
            </a:r>
          </a:p>
          <a:p>
            <a:endParaRPr lang="en-US" dirty="0"/>
          </a:p>
          <a:p>
            <a:r>
              <a:rPr lang="en-US" dirty="0"/>
              <a:t>Please have a look at </a:t>
            </a:r>
            <a:r>
              <a:rPr lang="en-US" dirty="0" err="1"/>
              <a:t>Thornbury’s</a:t>
            </a:r>
            <a:r>
              <a:rPr lang="en-US" dirty="0"/>
              <a:t> explanation here,…. I think it gives an excellent answer to the question. Let’s move on to some other comments made by other scholars. </a:t>
            </a:r>
          </a:p>
        </p:txBody>
      </p:sp>
      <p:sp>
        <p:nvSpPr>
          <p:cNvPr id="4" name="Slide Number Placeholder 3"/>
          <p:cNvSpPr>
            <a:spLocks noGrp="1"/>
          </p:cNvSpPr>
          <p:nvPr>
            <p:ph type="sldNum" sz="quarter" idx="5"/>
          </p:nvPr>
        </p:nvSpPr>
        <p:spPr/>
        <p:txBody>
          <a:bodyPr/>
          <a:lstStyle/>
          <a:p>
            <a:fld id="{539F0122-BADB-DE42-88CA-FD4F97AE85D8}" type="slidenum">
              <a:rPr lang="en-US" smtClean="0"/>
              <a:t>8</a:t>
            </a:fld>
            <a:endParaRPr lang="en-US"/>
          </a:p>
        </p:txBody>
      </p:sp>
    </p:spTree>
    <p:extLst>
      <p:ext uri="{BB962C8B-B14F-4D97-AF65-F5344CB8AC3E}">
        <p14:creationId xmlns:p14="http://schemas.microsoft.com/office/powerpoint/2010/main" val="250411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can start from the second point and move on: </a:t>
            </a:r>
          </a:p>
          <a:p>
            <a:endParaRPr lang="en-US" dirty="0"/>
          </a:p>
          <a:p>
            <a:r>
              <a:rPr lang="en-US" dirty="0"/>
              <a:t>Bridges the gap between classroom learning and real world use of English. </a:t>
            </a:r>
          </a:p>
          <a:p>
            <a:endParaRPr lang="en-US" dirty="0"/>
          </a:p>
          <a:p>
            <a:r>
              <a:rPr lang="en-US" dirty="0"/>
              <a:t>If you stop here, and try to recall your second language learning experience. Yes we all start from learning sounds, words, sentences, but quickly, we move on to beyond sentence. We start to have more complex dialogues and reading passages at the discourse level.  </a:t>
            </a:r>
          </a:p>
          <a:p>
            <a:endParaRPr lang="en-US" dirty="0"/>
          </a:p>
          <a:p>
            <a:r>
              <a:rPr lang="en-US" dirty="0"/>
              <a:t>If you haven’t learnt a second language, a useful way for you to understand this is to have a look at the most common materials we come across in teaching and learning English. If you fetch any textbooks published by oxford, Cambridge and </a:t>
            </a:r>
            <a:r>
              <a:rPr lang="en-US" dirty="0" err="1"/>
              <a:t>Mcmillan</a:t>
            </a:r>
            <a:r>
              <a:rPr lang="en-US" dirty="0"/>
              <a:t> on ELT, you will notice straight away, they are heavily text-based and especially as learners move to intermediate, upper intermediate and advance levels. Reading is an essential part in those textbooks. Link this back to the very question I asked at the beginning of the lesson. How many different kinds of texts have you engaged with in the last 24 hours? The answer is obvious, we get to know the world through exposure to texts in both written and spoken forms of a language.  </a:t>
            </a:r>
          </a:p>
        </p:txBody>
      </p:sp>
      <p:sp>
        <p:nvSpPr>
          <p:cNvPr id="4" name="Slide Number Placeholder 3"/>
          <p:cNvSpPr>
            <a:spLocks noGrp="1"/>
          </p:cNvSpPr>
          <p:nvPr>
            <p:ph type="sldNum" sz="quarter" idx="5"/>
          </p:nvPr>
        </p:nvSpPr>
        <p:spPr/>
        <p:txBody>
          <a:bodyPr/>
          <a:lstStyle/>
          <a:p>
            <a:fld id="{539F0122-BADB-DE42-88CA-FD4F97AE85D8}" type="slidenum">
              <a:rPr lang="en-US" smtClean="0"/>
              <a:t>9</a:t>
            </a:fld>
            <a:endParaRPr lang="en-US"/>
          </a:p>
        </p:txBody>
      </p:sp>
    </p:spTree>
    <p:extLst>
      <p:ext uri="{BB962C8B-B14F-4D97-AF65-F5344CB8AC3E}">
        <p14:creationId xmlns:p14="http://schemas.microsoft.com/office/powerpoint/2010/main" val="379587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 have justified the importance of using </a:t>
            </a:r>
            <a:r>
              <a:rPr lang="en-US" dirty="0" err="1"/>
              <a:t>authenic</a:t>
            </a:r>
            <a:r>
              <a:rPr lang="en-US" dirty="0"/>
              <a:t> texts in </a:t>
            </a:r>
            <a:r>
              <a:rPr lang="en-US" dirty="0" err="1"/>
              <a:t>elt</a:t>
            </a:r>
            <a:r>
              <a:rPr lang="en-US" dirty="0"/>
              <a:t> class, now the next question is now? </a:t>
            </a:r>
          </a:p>
          <a:p>
            <a:endParaRPr lang="en-US" dirty="0"/>
          </a:p>
          <a:p>
            <a:r>
              <a:rPr lang="en-US" dirty="0"/>
              <a:t> I’d like you to remember those</a:t>
            </a:r>
            <a:r>
              <a:rPr lang="en-GB" sz="1200" b="0" i="0" u="none" strike="noStrike" kern="1200" dirty="0">
                <a:solidFill>
                  <a:schemeClr val="tx1"/>
                </a:solidFill>
                <a:effectLst/>
                <a:latin typeface="+mn-lt"/>
                <a:ea typeface="+mn-ea"/>
                <a:cs typeface="+mn-cs"/>
              </a:rPr>
              <a:t>acronyms, and make good friends with them, and know them like the back of your hand.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So what do they mean? </a:t>
            </a:r>
            <a:endParaRPr lang="en-US" dirty="0"/>
          </a:p>
        </p:txBody>
      </p:sp>
      <p:sp>
        <p:nvSpPr>
          <p:cNvPr id="4" name="Slide Number Placeholder 3"/>
          <p:cNvSpPr>
            <a:spLocks noGrp="1"/>
          </p:cNvSpPr>
          <p:nvPr>
            <p:ph type="sldNum" sz="quarter" idx="5"/>
          </p:nvPr>
        </p:nvSpPr>
        <p:spPr/>
        <p:txBody>
          <a:bodyPr/>
          <a:lstStyle/>
          <a:p>
            <a:fld id="{539F0122-BADB-DE42-88CA-FD4F97AE85D8}" type="slidenum">
              <a:rPr lang="en-US" smtClean="0"/>
              <a:t>10</a:t>
            </a:fld>
            <a:endParaRPr lang="en-US"/>
          </a:p>
        </p:txBody>
      </p:sp>
    </p:spTree>
    <p:extLst>
      <p:ext uri="{BB962C8B-B14F-4D97-AF65-F5344CB8AC3E}">
        <p14:creationId xmlns:p14="http://schemas.microsoft.com/office/powerpoint/2010/main" val="274769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Read through those </a:t>
            </a:r>
            <a:r>
              <a:rPr lang="en-US" dirty="0" err="1"/>
              <a:t>expliantions</a:t>
            </a:r>
            <a:r>
              <a:rPr lang="en-US" dirty="0"/>
              <a:t>. </a:t>
            </a:r>
          </a:p>
          <a:p>
            <a:endParaRPr lang="en-US" dirty="0"/>
          </a:p>
          <a:p>
            <a:r>
              <a:rPr lang="en-US" dirty="0"/>
              <a:t>OK, now I will use the following activities to show you how we can exploit a well-chosen authentic text to teaching all those aspects. </a:t>
            </a:r>
          </a:p>
          <a:p>
            <a:endParaRPr lang="en-US" dirty="0"/>
          </a:p>
          <a:p>
            <a:r>
              <a:rPr lang="en-US" dirty="0"/>
              <a:t>We also practice the use skimming (overview) and scanning (for specific info) skills and identify how we can design TAVI, TALO TASP and TASE activities together. </a:t>
            </a:r>
          </a:p>
        </p:txBody>
      </p:sp>
      <p:sp>
        <p:nvSpPr>
          <p:cNvPr id="4" name="Slide Number Placeholder 3"/>
          <p:cNvSpPr>
            <a:spLocks noGrp="1"/>
          </p:cNvSpPr>
          <p:nvPr>
            <p:ph type="sldNum" sz="quarter" idx="5"/>
          </p:nvPr>
        </p:nvSpPr>
        <p:spPr/>
        <p:txBody>
          <a:bodyPr/>
          <a:lstStyle/>
          <a:p>
            <a:fld id="{539F0122-BADB-DE42-88CA-FD4F97AE85D8}" type="slidenum">
              <a:rPr lang="en-US" smtClean="0"/>
              <a:t>11</a:t>
            </a:fld>
            <a:endParaRPr lang="en-US"/>
          </a:p>
        </p:txBody>
      </p:sp>
    </p:spTree>
    <p:extLst>
      <p:ext uri="{BB962C8B-B14F-4D97-AF65-F5344CB8AC3E}">
        <p14:creationId xmlns:p14="http://schemas.microsoft.com/office/powerpoint/2010/main" val="89118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inviting students to report back to the whole class, we can then move on to this question. The purpose is to raise students’ interest. So, what do you think the world’s most popular color is? </a:t>
            </a:r>
          </a:p>
          <a:p>
            <a:endParaRPr lang="en-US" dirty="0"/>
          </a:p>
          <a:p>
            <a:r>
              <a:rPr lang="en-US" dirty="0"/>
              <a:t>White, red, blue or black? </a:t>
            </a:r>
          </a:p>
        </p:txBody>
      </p:sp>
      <p:sp>
        <p:nvSpPr>
          <p:cNvPr id="4" name="Slide Number Placeholder 3"/>
          <p:cNvSpPr>
            <a:spLocks noGrp="1"/>
          </p:cNvSpPr>
          <p:nvPr>
            <p:ph type="sldNum" sz="quarter" idx="5"/>
          </p:nvPr>
        </p:nvSpPr>
        <p:spPr/>
        <p:txBody>
          <a:bodyPr/>
          <a:lstStyle/>
          <a:p>
            <a:fld id="{539F0122-BADB-DE42-88CA-FD4F97AE85D8}" type="slidenum">
              <a:rPr lang="en-US" smtClean="0"/>
              <a:t>13</a:t>
            </a:fld>
            <a:endParaRPr lang="en-US"/>
          </a:p>
        </p:txBody>
      </p:sp>
    </p:spTree>
    <p:extLst>
      <p:ext uri="{BB962C8B-B14F-4D97-AF65-F5344CB8AC3E}">
        <p14:creationId xmlns:p14="http://schemas.microsoft.com/office/powerpoint/2010/main" val="223107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Superisingly</a:t>
            </a:r>
            <a:r>
              <a:rPr lang="en-US" dirty="0"/>
              <a:t> to me, it’s blue. Even including countries like China. </a:t>
            </a:r>
          </a:p>
        </p:txBody>
      </p:sp>
      <p:sp>
        <p:nvSpPr>
          <p:cNvPr id="4" name="Slide Number Placeholder 3"/>
          <p:cNvSpPr>
            <a:spLocks noGrp="1"/>
          </p:cNvSpPr>
          <p:nvPr>
            <p:ph type="sldNum" sz="quarter" idx="5"/>
          </p:nvPr>
        </p:nvSpPr>
        <p:spPr/>
        <p:txBody>
          <a:bodyPr/>
          <a:lstStyle/>
          <a:p>
            <a:fld id="{539F0122-BADB-DE42-88CA-FD4F97AE85D8}" type="slidenum">
              <a:rPr lang="en-US" smtClean="0"/>
              <a:t>14</a:t>
            </a:fld>
            <a:endParaRPr lang="en-US"/>
          </a:p>
        </p:txBody>
      </p:sp>
    </p:spTree>
    <p:extLst>
      <p:ext uri="{BB962C8B-B14F-4D97-AF65-F5344CB8AC3E}">
        <p14:creationId xmlns:p14="http://schemas.microsoft.com/office/powerpoint/2010/main" val="319338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spend a minute looking at the 8 pairs of words. In each pair, the are two words, they are similar in meaning. Have a look at them on your own, and note down any words you are not very sure of, then have a chat with your colleague sitting next to you, and exchange your ideas on those words. </a:t>
            </a:r>
          </a:p>
          <a:p>
            <a:endParaRPr lang="en-US" dirty="0"/>
          </a:p>
          <a:p>
            <a:r>
              <a:rPr lang="en-US" dirty="0"/>
              <a:t>After that, it’s an opportunity for the teacher to pre-teaching some of those words before reading. </a:t>
            </a:r>
          </a:p>
          <a:p>
            <a:endParaRPr lang="en-US" dirty="0"/>
          </a:p>
          <a:p>
            <a:r>
              <a:rPr lang="en-US" dirty="0"/>
              <a:t>Now, what sort of color would you associate with fun, deep, creative etc. could you write down your answers to those pairs of words</a:t>
            </a:r>
          </a:p>
        </p:txBody>
      </p:sp>
      <p:sp>
        <p:nvSpPr>
          <p:cNvPr id="4" name="Slide Number Placeholder 3"/>
          <p:cNvSpPr>
            <a:spLocks noGrp="1"/>
          </p:cNvSpPr>
          <p:nvPr>
            <p:ph type="sldNum" sz="quarter" idx="5"/>
          </p:nvPr>
        </p:nvSpPr>
        <p:spPr/>
        <p:txBody>
          <a:bodyPr/>
          <a:lstStyle/>
          <a:p>
            <a:fld id="{539F0122-BADB-DE42-88CA-FD4F97AE85D8}" type="slidenum">
              <a:rPr lang="en-US" smtClean="0"/>
              <a:t>17</a:t>
            </a:fld>
            <a:endParaRPr lang="en-US"/>
          </a:p>
        </p:txBody>
      </p:sp>
    </p:spTree>
    <p:extLst>
      <p:ext uri="{BB962C8B-B14F-4D97-AF65-F5344CB8AC3E}">
        <p14:creationId xmlns:p14="http://schemas.microsoft.com/office/powerpoint/2010/main" val="14639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hard to read  the passage, so I have typed in a word doc. </a:t>
            </a:r>
          </a:p>
          <a:p>
            <a:endParaRPr lang="en-US" dirty="0"/>
          </a:p>
          <a:p>
            <a:endParaRPr lang="en-US" dirty="0"/>
          </a:p>
          <a:p>
            <a:r>
              <a:rPr lang="en-US" dirty="0"/>
              <a:t>Then I will give you some time to go over your prediction and also the actual answers provided in the passage.  Then I will invite you to look at the passage again more carefully this time to think about TAVI, TALO, TASP and TASE. </a:t>
            </a:r>
          </a:p>
          <a:p>
            <a:endParaRPr lang="en-US" dirty="0"/>
          </a:p>
          <a:p>
            <a:r>
              <a:rPr lang="en-US" dirty="0"/>
              <a:t>To give you a hint, can you look for perhaps certain verbs or phrase verbs that we can teach? </a:t>
            </a:r>
          </a:p>
        </p:txBody>
      </p:sp>
      <p:sp>
        <p:nvSpPr>
          <p:cNvPr id="4" name="Slide Number Placeholder 3"/>
          <p:cNvSpPr>
            <a:spLocks noGrp="1"/>
          </p:cNvSpPr>
          <p:nvPr>
            <p:ph type="sldNum" sz="quarter" idx="5"/>
          </p:nvPr>
        </p:nvSpPr>
        <p:spPr/>
        <p:txBody>
          <a:bodyPr/>
          <a:lstStyle/>
          <a:p>
            <a:fld id="{539F0122-BADB-DE42-88CA-FD4F97AE85D8}" type="slidenum">
              <a:rPr lang="en-US" smtClean="0"/>
              <a:t>18</a:t>
            </a:fld>
            <a:endParaRPr lang="en-US"/>
          </a:p>
        </p:txBody>
      </p:sp>
    </p:spTree>
    <p:extLst>
      <p:ext uri="{BB962C8B-B14F-4D97-AF65-F5344CB8AC3E}">
        <p14:creationId xmlns:p14="http://schemas.microsoft.com/office/powerpoint/2010/main" val="15418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hard to read  the passage, so I have typed in a word doc. </a:t>
            </a:r>
          </a:p>
          <a:p>
            <a:endParaRPr lang="en-US" dirty="0"/>
          </a:p>
          <a:p>
            <a:endParaRPr lang="en-US" dirty="0"/>
          </a:p>
          <a:p>
            <a:r>
              <a:rPr lang="en-US" dirty="0"/>
              <a:t>Then I will give you some time to go over your prediction and also the actual answers provided in the passage.  Then I will invite you to look at the passage again more carefully this time to think about TAVI, TALO, TASP and TASE. </a:t>
            </a:r>
          </a:p>
          <a:p>
            <a:endParaRPr lang="en-US" dirty="0"/>
          </a:p>
          <a:p>
            <a:r>
              <a:rPr lang="en-US" dirty="0"/>
              <a:t>To give you a hint, can you look for perhaps certain verbs or phrase verbs that we can teach? </a:t>
            </a:r>
          </a:p>
        </p:txBody>
      </p:sp>
      <p:sp>
        <p:nvSpPr>
          <p:cNvPr id="4" name="Slide Number Placeholder 3"/>
          <p:cNvSpPr>
            <a:spLocks noGrp="1"/>
          </p:cNvSpPr>
          <p:nvPr>
            <p:ph type="sldNum" sz="quarter" idx="5"/>
          </p:nvPr>
        </p:nvSpPr>
        <p:spPr/>
        <p:txBody>
          <a:bodyPr/>
          <a:lstStyle/>
          <a:p>
            <a:fld id="{539F0122-BADB-DE42-88CA-FD4F97AE85D8}" type="slidenum">
              <a:rPr lang="en-US" smtClean="0"/>
              <a:t>20</a:t>
            </a:fld>
            <a:endParaRPr lang="en-US"/>
          </a:p>
        </p:txBody>
      </p:sp>
    </p:spTree>
    <p:extLst>
      <p:ext uri="{BB962C8B-B14F-4D97-AF65-F5344CB8AC3E}">
        <p14:creationId xmlns:p14="http://schemas.microsoft.com/office/powerpoint/2010/main" val="407240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806F-F188-87C9-E1F3-C86FB77E21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41691E-AE6C-74F8-F911-F52748B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5D86208-F475-C77E-3C29-F72FD00F009D}"/>
              </a:ext>
            </a:extLst>
          </p:cNvPr>
          <p:cNvSpPr>
            <a:spLocks noGrp="1"/>
          </p:cNvSpPr>
          <p:nvPr>
            <p:ph type="dt" sz="half" idx="10"/>
          </p:nvPr>
        </p:nvSpPr>
        <p:spPr/>
        <p:txBody>
          <a:bodyPr/>
          <a:lstStyle/>
          <a:p>
            <a:fld id="{6AD6EE87-EBD5-4F12-A48A-63ACA297AC8F}" type="datetimeFigureOut">
              <a:rPr lang="en-US" smtClean="0"/>
              <a:t>1/30/2023</a:t>
            </a:fld>
            <a:endParaRPr lang="en-US" dirty="0"/>
          </a:p>
        </p:txBody>
      </p:sp>
      <p:sp>
        <p:nvSpPr>
          <p:cNvPr id="5" name="Footer Placeholder 4">
            <a:extLst>
              <a:ext uri="{FF2B5EF4-FFF2-40B4-BE49-F238E27FC236}">
                <a16:creationId xmlns:a16="http://schemas.microsoft.com/office/drawing/2014/main" id="{76E2DF1F-A942-6213-D91B-BA89A51C91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79B1B-43EC-3B20-B70E-2D9526975A6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332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6A27-7C88-FE3B-D309-EFEADA24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C7F35D-37EA-0F62-0787-31D4052FD0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AE4EAB-346C-ACD0-8B9D-9A36E1C7A715}"/>
              </a:ext>
            </a:extLst>
          </p:cNvPr>
          <p:cNvSpPr>
            <a:spLocks noGrp="1"/>
          </p:cNvSpPr>
          <p:nvPr>
            <p:ph type="dt" sz="half" idx="10"/>
          </p:nvPr>
        </p:nvSpPr>
        <p:spPr/>
        <p:txBody>
          <a:bodyPr/>
          <a:lstStyle/>
          <a:p>
            <a:fld id="{4CD73815-2707-4475-8F1A-B873CB631BB4}" type="datetimeFigureOut">
              <a:rPr lang="en-US" smtClean="0"/>
              <a:t>1/30/2023</a:t>
            </a:fld>
            <a:endParaRPr lang="en-US" dirty="0"/>
          </a:p>
        </p:txBody>
      </p:sp>
      <p:sp>
        <p:nvSpPr>
          <p:cNvPr id="5" name="Footer Placeholder 4">
            <a:extLst>
              <a:ext uri="{FF2B5EF4-FFF2-40B4-BE49-F238E27FC236}">
                <a16:creationId xmlns:a16="http://schemas.microsoft.com/office/drawing/2014/main" id="{7DA2CBC8-5FF1-A41A-9BE6-3875A88DA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361133-C34B-ED1F-92E0-EAC87750FF3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18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BB883-F214-BC02-EE02-58213F7AEE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4C9D19-AA24-84E0-BC66-315915E0D2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11F34-FA28-BF21-5FEA-8911F39D9CB5}"/>
              </a:ext>
            </a:extLst>
          </p:cNvPr>
          <p:cNvSpPr>
            <a:spLocks noGrp="1"/>
          </p:cNvSpPr>
          <p:nvPr>
            <p:ph type="dt" sz="half" idx="10"/>
          </p:nvPr>
        </p:nvSpPr>
        <p:spPr/>
        <p:txBody>
          <a:bodyPr/>
          <a:lstStyle/>
          <a:p>
            <a:fld id="{2A4AFB99-0EAB-4182-AFF8-E214C82A68F6}" type="datetimeFigureOut">
              <a:rPr lang="en-US" smtClean="0"/>
              <a:t>1/30/2023</a:t>
            </a:fld>
            <a:endParaRPr lang="en-US" dirty="0"/>
          </a:p>
        </p:txBody>
      </p:sp>
      <p:sp>
        <p:nvSpPr>
          <p:cNvPr id="5" name="Footer Placeholder 4">
            <a:extLst>
              <a:ext uri="{FF2B5EF4-FFF2-40B4-BE49-F238E27FC236}">
                <a16:creationId xmlns:a16="http://schemas.microsoft.com/office/drawing/2014/main" id="{C4204F4C-E633-360D-1651-54E6CC87F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74C1-51B2-E59B-15A1-98B46EB494F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656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5A57-CBC7-8B59-00D2-7EC2793727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94065D-64B7-857C-32EB-E7A34773F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C1E957-9978-BC41-5636-03B6D486A95F}"/>
              </a:ext>
            </a:extLst>
          </p:cNvPr>
          <p:cNvSpPr>
            <a:spLocks noGrp="1"/>
          </p:cNvSpPr>
          <p:nvPr>
            <p:ph type="dt" sz="half" idx="10"/>
          </p:nvPr>
        </p:nvSpPr>
        <p:spPr/>
        <p:txBody>
          <a:bodyPr/>
          <a:lstStyle/>
          <a:p>
            <a:fld id="{A5D3794B-289A-4A80-97D7-111025398D45}" type="datetimeFigureOut">
              <a:rPr lang="en-US" smtClean="0"/>
              <a:t>1/30/2023</a:t>
            </a:fld>
            <a:endParaRPr lang="en-US" dirty="0"/>
          </a:p>
        </p:txBody>
      </p:sp>
      <p:sp>
        <p:nvSpPr>
          <p:cNvPr id="5" name="Footer Placeholder 4">
            <a:extLst>
              <a:ext uri="{FF2B5EF4-FFF2-40B4-BE49-F238E27FC236}">
                <a16:creationId xmlns:a16="http://schemas.microsoft.com/office/drawing/2014/main" id="{94ACE1BE-CAB6-D47D-90FA-3160987E0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52AED-1570-03CE-DC3D-C182CA746D4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97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797-6B8C-AA0B-35C2-038B330C3E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A01646-0E86-8DC9-0E41-165093105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66968E-7715-7575-901D-CFDDC471D8E9}"/>
              </a:ext>
            </a:extLst>
          </p:cNvPr>
          <p:cNvSpPr>
            <a:spLocks noGrp="1"/>
          </p:cNvSpPr>
          <p:nvPr>
            <p:ph type="dt" sz="half" idx="10"/>
          </p:nvPr>
        </p:nvSpPr>
        <p:spPr/>
        <p:txBody>
          <a:bodyPr/>
          <a:lstStyle/>
          <a:p>
            <a:fld id="{5A61015F-7CC6-4D0A-9D87-873EA4C304CC}" type="datetimeFigureOut">
              <a:rPr lang="en-US" smtClean="0"/>
              <a:t>1/30/2023</a:t>
            </a:fld>
            <a:endParaRPr lang="en-US" dirty="0"/>
          </a:p>
        </p:txBody>
      </p:sp>
      <p:sp>
        <p:nvSpPr>
          <p:cNvPr id="5" name="Footer Placeholder 4">
            <a:extLst>
              <a:ext uri="{FF2B5EF4-FFF2-40B4-BE49-F238E27FC236}">
                <a16:creationId xmlns:a16="http://schemas.microsoft.com/office/drawing/2014/main" id="{FF2813E2-301D-B0B4-622B-C597A4423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28670-13EC-3020-B860-2C8687B544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1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6ACC-51FC-ED66-160F-B8550F7B02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0CE2E-A04A-C98B-8ECC-77193AE04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6F1E33-F797-E163-EF0D-7AEE2A166E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7E6589-E666-34CA-E0F2-49D84A1964DF}"/>
              </a:ext>
            </a:extLst>
          </p:cNvPr>
          <p:cNvSpPr>
            <a:spLocks noGrp="1"/>
          </p:cNvSpPr>
          <p:nvPr>
            <p:ph type="dt" sz="half" idx="10"/>
          </p:nvPr>
        </p:nvSpPr>
        <p:spPr/>
        <p:txBody>
          <a:bodyPr/>
          <a:lstStyle/>
          <a:p>
            <a:fld id="{93C6A301-0538-44EC-B09D-202E1042A48B}" type="datetimeFigureOut">
              <a:rPr lang="en-US" smtClean="0"/>
              <a:t>1/30/2023</a:t>
            </a:fld>
            <a:endParaRPr lang="en-US" dirty="0"/>
          </a:p>
        </p:txBody>
      </p:sp>
      <p:sp>
        <p:nvSpPr>
          <p:cNvPr id="6" name="Footer Placeholder 5">
            <a:extLst>
              <a:ext uri="{FF2B5EF4-FFF2-40B4-BE49-F238E27FC236}">
                <a16:creationId xmlns:a16="http://schemas.microsoft.com/office/drawing/2014/main" id="{85314845-C8C9-B83B-8869-A1257F447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085937-BD92-8593-E257-6C24377A8E6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7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270B-995B-E279-5A80-A66A32B4E6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82B1EA-C70A-EA79-5A8A-4C91D755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E86D57-A3FE-EE8B-02B4-7AF99EA8CB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A1CAC4-D57D-0374-D3DC-7482F741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3B9DE0-26E4-A4E0-1DFD-AA8B542918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6D7611-6529-C5E7-465F-2F0EE6C6BA52}"/>
              </a:ext>
            </a:extLst>
          </p:cNvPr>
          <p:cNvSpPr>
            <a:spLocks noGrp="1"/>
          </p:cNvSpPr>
          <p:nvPr>
            <p:ph type="dt" sz="half" idx="10"/>
          </p:nvPr>
        </p:nvSpPr>
        <p:spPr/>
        <p:txBody>
          <a:bodyPr/>
          <a:lstStyle/>
          <a:p>
            <a:fld id="{90298CD5-6C1E-4009-B41F-6DF62E31D3BE}" type="datetimeFigureOut">
              <a:rPr lang="en-US" smtClean="0"/>
              <a:pPr/>
              <a:t>1/30/2023</a:t>
            </a:fld>
            <a:endParaRPr lang="en-US" dirty="0"/>
          </a:p>
        </p:txBody>
      </p:sp>
      <p:sp>
        <p:nvSpPr>
          <p:cNvPr id="8" name="Footer Placeholder 7">
            <a:extLst>
              <a:ext uri="{FF2B5EF4-FFF2-40B4-BE49-F238E27FC236}">
                <a16:creationId xmlns:a16="http://schemas.microsoft.com/office/drawing/2014/main" id="{79C36828-C5A2-CCFE-527A-DE893360B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CED9F8-8961-8B2C-0D32-9248EBAA722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28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30C-DDA8-06BA-639B-24C4F4ED73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BB6F70-D3C6-9297-C3CF-98F4CCA48A9C}"/>
              </a:ext>
            </a:extLst>
          </p:cNvPr>
          <p:cNvSpPr>
            <a:spLocks noGrp="1"/>
          </p:cNvSpPr>
          <p:nvPr>
            <p:ph type="dt" sz="half" idx="10"/>
          </p:nvPr>
        </p:nvSpPr>
        <p:spPr/>
        <p:txBody>
          <a:bodyPr/>
          <a:lstStyle/>
          <a:p>
            <a:fld id="{67EF4D4C-5367-4C26-9E2B-D8088D7FCA81}" type="datetimeFigureOut">
              <a:rPr lang="en-US" smtClean="0"/>
              <a:t>1/30/2023</a:t>
            </a:fld>
            <a:endParaRPr lang="en-US" dirty="0"/>
          </a:p>
        </p:txBody>
      </p:sp>
      <p:sp>
        <p:nvSpPr>
          <p:cNvPr id="4" name="Footer Placeholder 3">
            <a:extLst>
              <a:ext uri="{FF2B5EF4-FFF2-40B4-BE49-F238E27FC236}">
                <a16:creationId xmlns:a16="http://schemas.microsoft.com/office/drawing/2014/main" id="{B93C6B1C-0D85-1AC2-D70C-070EFF1E06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150FA-CAEB-A377-80EE-D8928125D61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96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3C735-840D-0C81-D8F7-481B1E95D2E7}"/>
              </a:ext>
            </a:extLst>
          </p:cNvPr>
          <p:cNvSpPr>
            <a:spLocks noGrp="1"/>
          </p:cNvSpPr>
          <p:nvPr>
            <p:ph type="dt" sz="half" idx="10"/>
          </p:nvPr>
        </p:nvSpPr>
        <p:spPr/>
        <p:txBody>
          <a:bodyPr/>
          <a:lstStyle/>
          <a:p>
            <a:fld id="{56E91E96-98B0-4413-9547-46F3504108EF}" type="datetimeFigureOut">
              <a:rPr lang="en-US" smtClean="0"/>
              <a:t>1/30/2023</a:t>
            </a:fld>
            <a:endParaRPr lang="en-US" dirty="0"/>
          </a:p>
        </p:txBody>
      </p:sp>
      <p:sp>
        <p:nvSpPr>
          <p:cNvPr id="3" name="Footer Placeholder 2">
            <a:extLst>
              <a:ext uri="{FF2B5EF4-FFF2-40B4-BE49-F238E27FC236}">
                <a16:creationId xmlns:a16="http://schemas.microsoft.com/office/drawing/2014/main" id="{70C323B1-DDBB-17D0-E599-7D086B2DE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19D3C8-C8E7-6340-4A3A-C0AAA0E3EF8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546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763E-BD5B-358D-DF48-BF715F5DB7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403709-A6EA-5A0D-4197-BABA65D01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C67E8B-C960-8E30-4D49-61AE24B2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73885B-F516-BE16-09D1-B327232B18D1}"/>
              </a:ext>
            </a:extLst>
          </p:cNvPr>
          <p:cNvSpPr>
            <a:spLocks noGrp="1"/>
          </p:cNvSpPr>
          <p:nvPr>
            <p:ph type="dt" sz="half" idx="10"/>
          </p:nvPr>
        </p:nvSpPr>
        <p:spPr/>
        <p:txBody>
          <a:bodyPr/>
          <a:lstStyle/>
          <a:p>
            <a:fld id="{05C68B11-C5A8-448C-8CE9-B1A273C79CFC}" type="datetimeFigureOut">
              <a:rPr lang="en-US" smtClean="0"/>
              <a:t>1/30/2023</a:t>
            </a:fld>
            <a:endParaRPr lang="en-US" dirty="0"/>
          </a:p>
        </p:txBody>
      </p:sp>
      <p:sp>
        <p:nvSpPr>
          <p:cNvPr id="6" name="Footer Placeholder 5">
            <a:extLst>
              <a:ext uri="{FF2B5EF4-FFF2-40B4-BE49-F238E27FC236}">
                <a16:creationId xmlns:a16="http://schemas.microsoft.com/office/drawing/2014/main" id="{B62232B2-962D-F410-CCA9-0C63C96BB6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D3651E-5A2C-BEA8-D389-EED410527C3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210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7A4A-D4CA-D828-11F6-4F54FD2027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84ABC5-05EA-5F57-E876-0F95BF09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2199AB-8172-CECC-FDC9-FD66FAF80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7EC01-876D-133A-E60E-FF11D66A6A8D}"/>
              </a:ext>
            </a:extLst>
          </p:cNvPr>
          <p:cNvSpPr>
            <a:spLocks noGrp="1"/>
          </p:cNvSpPr>
          <p:nvPr>
            <p:ph type="dt" sz="half" idx="10"/>
          </p:nvPr>
        </p:nvSpPr>
        <p:spPr/>
        <p:txBody>
          <a:bodyPr/>
          <a:lstStyle/>
          <a:p>
            <a:fld id="{C7616CA0-919D-4A49-9C8A-62FDFB3A5183}" type="datetimeFigureOut">
              <a:rPr lang="en-US" smtClean="0"/>
              <a:t>1/30/2023</a:t>
            </a:fld>
            <a:endParaRPr lang="en-US" dirty="0"/>
          </a:p>
        </p:txBody>
      </p:sp>
      <p:sp>
        <p:nvSpPr>
          <p:cNvPr id="6" name="Footer Placeholder 5">
            <a:extLst>
              <a:ext uri="{FF2B5EF4-FFF2-40B4-BE49-F238E27FC236}">
                <a16:creationId xmlns:a16="http://schemas.microsoft.com/office/drawing/2014/main" id="{2ECE431B-62D8-7FCE-00DC-7D2DC29FA7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43362-14ED-5318-EC44-DBCEF1E8AA58}"/>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38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E88917-5D44-224D-C1A5-BF301991A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AA9BC0-DD91-DF64-6CDC-65DA8BCF5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04A8F6-BF92-C264-2FD9-E54E545B6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1/30/2023</a:t>
            </a:fld>
            <a:endParaRPr lang="en-US" dirty="0"/>
          </a:p>
        </p:txBody>
      </p:sp>
      <p:sp>
        <p:nvSpPr>
          <p:cNvPr id="5" name="Footer Placeholder 4">
            <a:extLst>
              <a:ext uri="{FF2B5EF4-FFF2-40B4-BE49-F238E27FC236}">
                <a16:creationId xmlns:a16="http://schemas.microsoft.com/office/drawing/2014/main" id="{5B8DB4F9-EACA-054A-77EA-6B3F8198E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BF0798-2B5B-AC7C-2816-73D7A6FE4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58018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64D40-3C95-A1AF-CD77-CA1BC510FFDC}"/>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Brainstorm 20 uses of a potato </a:t>
            </a:r>
          </a:p>
        </p:txBody>
      </p:sp>
      <p:sp>
        <p:nvSpPr>
          <p:cNvPr id="3" name="Content Placeholder 2">
            <a:extLst>
              <a:ext uri="{FF2B5EF4-FFF2-40B4-BE49-F238E27FC236}">
                <a16:creationId xmlns:a16="http://schemas.microsoft.com/office/drawing/2014/main" id="{F1EF014C-E38D-3AC9-9BB8-AC2D7AA55A92}"/>
              </a:ext>
            </a:extLst>
          </p:cNvPr>
          <p:cNvSpPr>
            <a:spLocks noGrp="1"/>
          </p:cNvSpPr>
          <p:nvPr>
            <p:ph idx="1"/>
          </p:nvPr>
        </p:nvSpPr>
        <p:spPr>
          <a:xfrm>
            <a:off x="4219962" y="1412489"/>
            <a:ext cx="3909905" cy="4363844"/>
          </a:xfrm>
        </p:spPr>
        <p:txBody>
          <a:bodyPr vert="horz" lIns="91440" tIns="45720" rIns="91440" bIns="45720" rtlCol="0">
            <a:normAutofit/>
          </a:bodyPr>
          <a:lstStyle/>
          <a:p>
            <a:pPr marL="0"/>
            <a:r>
              <a:rPr lang="en-US" sz="1800" b="1" i="0" u="none" strike="noStrike" dirty="0">
                <a:effectLst/>
              </a:rPr>
              <a:t>Use it for</a:t>
            </a:r>
            <a:r>
              <a:rPr lang="en-US" altLang="zh-CN" sz="1800" b="1" i="0" u="none" strike="noStrike" dirty="0">
                <a:effectLst/>
              </a:rPr>
              <a:t> cooking</a:t>
            </a:r>
            <a:r>
              <a:rPr lang="en-US" sz="1800" b="1" i="0" u="none" strike="noStrike" dirty="0">
                <a:effectLst/>
              </a:rPr>
              <a:t> </a:t>
            </a:r>
          </a:p>
          <a:p>
            <a:pPr marL="0"/>
            <a:r>
              <a:rPr lang="en-US" sz="1800" b="1" i="0" u="none" strike="noStrike" dirty="0">
                <a:effectLst/>
              </a:rPr>
              <a:t>Use it to grow more </a:t>
            </a:r>
            <a:r>
              <a:rPr lang="en-US" sz="1800" b="1" dirty="0"/>
              <a:t>p</a:t>
            </a:r>
            <a:r>
              <a:rPr lang="en-US" sz="1800" b="1" i="0" u="none" strike="noStrike" dirty="0">
                <a:effectLst/>
              </a:rPr>
              <a:t>otatoes</a:t>
            </a:r>
          </a:p>
          <a:p>
            <a:pPr marL="0"/>
            <a:r>
              <a:rPr lang="en-US" sz="1800" b="1" i="0" u="none" strike="noStrike" dirty="0">
                <a:effectLst/>
              </a:rPr>
              <a:t>Use it to make potato starch </a:t>
            </a:r>
          </a:p>
          <a:p>
            <a:pPr marL="0"/>
            <a:r>
              <a:rPr lang="en-US" sz="1800" b="1" dirty="0"/>
              <a:t>Use it as a weapon </a:t>
            </a:r>
          </a:p>
          <a:p>
            <a:pPr marL="0"/>
            <a:r>
              <a:rPr lang="en-US" sz="1800" b="1" dirty="0"/>
              <a:t>Use it as as a flower holder/vase</a:t>
            </a:r>
          </a:p>
          <a:p>
            <a:pPr marL="0"/>
            <a:r>
              <a:rPr lang="en-US" sz="1800" b="1" dirty="0"/>
              <a:t>Use it to clean the dirty on the window/ scrub stains of cooking pots</a:t>
            </a:r>
          </a:p>
          <a:p>
            <a:pPr marL="0"/>
            <a:r>
              <a:rPr lang="en-US" sz="1800" b="1" dirty="0"/>
              <a:t>Use it to remove rust from rusty tools </a:t>
            </a:r>
          </a:p>
          <a:p>
            <a:pPr marL="0"/>
            <a:r>
              <a:rPr lang="en-US" sz="1800" b="1" dirty="0"/>
              <a:t>Use it as a smart phone holder/dock</a:t>
            </a:r>
          </a:p>
          <a:p>
            <a:pPr marL="0"/>
            <a:r>
              <a:rPr lang="en-US" sz="1800" b="1" dirty="0"/>
              <a:t>Use it as a paperweight  (</a:t>
            </a:r>
            <a:r>
              <a:rPr lang="en-US" sz="1800" b="1" dirty="0" err="1"/>
              <a:t>镇纸</a:t>
            </a:r>
            <a:r>
              <a:rPr lang="en-US" sz="1800" b="1" dirty="0"/>
              <a:t>)</a:t>
            </a:r>
          </a:p>
          <a:p>
            <a:pPr marL="0"/>
            <a:r>
              <a:rPr lang="en-US" sz="1800" b="1" dirty="0"/>
              <a:t>Use it as an incense holder </a:t>
            </a:r>
          </a:p>
        </p:txBody>
      </p:sp>
      <p:cxnSp>
        <p:nvCxnSpPr>
          <p:cNvPr id="16"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43CCEA6E-2555-027C-633A-D91193695B09}"/>
              </a:ext>
            </a:extLst>
          </p:cNvPr>
          <p:cNvSpPr txBox="1">
            <a:spLocks/>
          </p:cNvSpPr>
          <p:nvPr/>
        </p:nvSpPr>
        <p:spPr>
          <a:xfrm>
            <a:off x="8129868" y="1412489"/>
            <a:ext cx="3929852" cy="436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b="1" dirty="0"/>
              <a:t>Use it as shoe polish</a:t>
            </a:r>
          </a:p>
          <a:p>
            <a:pPr marL="0"/>
            <a:r>
              <a:rPr lang="en-US" sz="1800" b="1" dirty="0"/>
              <a:t>Use it to polish silver/gold </a:t>
            </a:r>
            <a:r>
              <a:rPr lang="en-US" sz="1800" b="1" dirty="0" err="1"/>
              <a:t>jewellery</a:t>
            </a:r>
            <a:endParaRPr lang="en-US" sz="1800" b="1" dirty="0"/>
          </a:p>
          <a:p>
            <a:pPr marL="0"/>
            <a:r>
              <a:rPr lang="en-US" sz="1800" b="1" dirty="0"/>
              <a:t>Use it as a facial mask/under eye pad </a:t>
            </a:r>
          </a:p>
          <a:p>
            <a:pPr marL="0"/>
            <a:r>
              <a:rPr lang="en-US" sz="1800" b="1" dirty="0"/>
              <a:t>Use it for gaming (potato &amp; spoon race)</a:t>
            </a:r>
          </a:p>
          <a:p>
            <a:pPr marL="0"/>
            <a:r>
              <a:rPr lang="en-US" sz="1800" b="1" dirty="0"/>
              <a:t>Use it as a hammer</a:t>
            </a:r>
          </a:p>
          <a:p>
            <a:pPr marL="0"/>
            <a:r>
              <a:rPr lang="en-US" sz="1800" b="1" dirty="0"/>
              <a:t>Use it to as stamp for drawing &amp; crafts</a:t>
            </a:r>
          </a:p>
          <a:p>
            <a:pPr marL="0"/>
            <a:r>
              <a:rPr lang="en-US" sz="1800" b="1" dirty="0"/>
              <a:t>Use it to generate power </a:t>
            </a:r>
          </a:p>
          <a:p>
            <a:pPr marL="0"/>
            <a:r>
              <a:rPr lang="en-US" sz="1800" b="1" dirty="0"/>
              <a:t>Use it to make earrings </a:t>
            </a:r>
          </a:p>
          <a:p>
            <a:pPr marL="0"/>
            <a:r>
              <a:rPr lang="en-US" sz="1800" b="1" dirty="0"/>
              <a:t>Use them to massage sore muscles/back</a:t>
            </a:r>
          </a:p>
          <a:p>
            <a:pPr marL="0"/>
            <a:r>
              <a:rPr lang="en-US" sz="1800" dirty="0"/>
              <a:t>…. </a:t>
            </a:r>
          </a:p>
        </p:txBody>
      </p:sp>
      <p:pic>
        <p:nvPicPr>
          <p:cNvPr id="5" name="图片 4">
            <a:extLst>
              <a:ext uri="{FF2B5EF4-FFF2-40B4-BE49-F238E27FC236}">
                <a16:creationId xmlns:a16="http://schemas.microsoft.com/office/drawing/2014/main" id="{3D8CA9F4-A08A-6EDC-34E4-6FEC3F50A61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7389" y="-922031"/>
            <a:ext cx="5011402" cy="2505701"/>
          </a:xfrm>
          <a:prstGeom prst="rect">
            <a:avLst/>
          </a:prstGeom>
        </p:spPr>
      </p:pic>
    </p:spTree>
    <p:extLst>
      <p:ext uri="{BB962C8B-B14F-4D97-AF65-F5344CB8AC3E}">
        <p14:creationId xmlns:p14="http://schemas.microsoft.com/office/powerpoint/2010/main" val="38317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57D065-2305-F74C-8AB2-A9BEF1FA9FF0}"/>
              </a:ext>
            </a:extLst>
          </p:cNvPr>
          <p:cNvSpPr>
            <a:spLocks noGrp="1"/>
          </p:cNvSpPr>
          <p:nvPr>
            <p:ph type="title"/>
          </p:nvPr>
        </p:nvSpPr>
        <p:spPr>
          <a:xfrm>
            <a:off x="616534" y="958099"/>
            <a:ext cx="6891187" cy="1135737"/>
          </a:xfrm>
        </p:spPr>
        <p:txBody>
          <a:bodyPr>
            <a:normAutofit fontScale="90000"/>
          </a:bodyPr>
          <a:lstStyle/>
          <a:p>
            <a:pPr algn="ctr"/>
            <a:r>
              <a:rPr lang="en-GB" sz="3300" b="1" dirty="0">
                <a:latin typeface="+mn-lt"/>
              </a:rPr>
              <a:t>Key points for using texts in the EFL classroom? </a:t>
            </a:r>
            <a:br>
              <a:rPr lang="en-GB" sz="2800" dirty="0"/>
            </a:br>
            <a:endParaRPr lang="en-US" sz="2800" dirty="0"/>
          </a:p>
        </p:txBody>
      </p:sp>
      <p:sp>
        <p:nvSpPr>
          <p:cNvPr id="3" name="Content Placeholder 2">
            <a:extLst>
              <a:ext uri="{FF2B5EF4-FFF2-40B4-BE49-F238E27FC236}">
                <a16:creationId xmlns:a16="http://schemas.microsoft.com/office/drawing/2014/main" id="{A7F6B085-55AB-E746-8DD5-F827BDE391A1}"/>
              </a:ext>
            </a:extLst>
          </p:cNvPr>
          <p:cNvSpPr>
            <a:spLocks noGrp="1"/>
          </p:cNvSpPr>
          <p:nvPr>
            <p:ph idx="1"/>
          </p:nvPr>
        </p:nvSpPr>
        <p:spPr>
          <a:xfrm>
            <a:off x="643467" y="1782981"/>
            <a:ext cx="6891187" cy="4393982"/>
          </a:xfrm>
        </p:spPr>
        <p:txBody>
          <a:bodyPr>
            <a:normAutofit/>
          </a:bodyPr>
          <a:lstStyle/>
          <a:p>
            <a:r>
              <a:rPr lang="en-GB" dirty="0"/>
              <a:t>use authentic genres and authentic language </a:t>
            </a:r>
          </a:p>
          <a:p>
            <a:r>
              <a:rPr lang="en-GB" dirty="0"/>
              <a:t>enable skim, scan, intensive reading </a:t>
            </a:r>
          </a:p>
          <a:p>
            <a:r>
              <a:rPr lang="en-GB" dirty="0"/>
              <a:t>provide exercises that reflect real-world responses </a:t>
            </a:r>
          </a:p>
          <a:p>
            <a:r>
              <a:rPr lang="en-GB" b="1" dirty="0"/>
              <a:t>TAVI, TALO, TASP, TASE </a:t>
            </a:r>
          </a:p>
          <a:p>
            <a:pPr marL="0" indent="0">
              <a:buNone/>
            </a:pPr>
            <a:r>
              <a:rPr lang="en-GB" dirty="0"/>
              <a:t>             Johns &amp; Davis 1983; Beaumont 1985 </a:t>
            </a:r>
          </a:p>
          <a:p>
            <a:pPr marL="0" indent="0">
              <a:buNone/>
            </a:pPr>
            <a:endParaRPr lang="en-US" sz="2000" dirty="0"/>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Abstract blurred public library with bookshelves">
            <a:extLst>
              <a:ext uri="{FF2B5EF4-FFF2-40B4-BE49-F238E27FC236}">
                <a16:creationId xmlns:a16="http://schemas.microsoft.com/office/drawing/2014/main" id="{08A93B7B-4944-CD63-850E-21BEF6ADD566}"/>
              </a:ext>
            </a:extLst>
          </p:cNvPr>
          <p:cNvPicPr>
            <a:picLocks noChangeAspect="1"/>
          </p:cNvPicPr>
          <p:nvPr/>
        </p:nvPicPr>
        <p:blipFill rotWithShape="1">
          <a:blip r:embed="rId3"/>
          <a:srcRect l="19061" r="41401" b="-1"/>
          <a:stretch/>
        </p:blipFill>
        <p:spPr>
          <a:xfrm>
            <a:off x="8129873" y="10"/>
            <a:ext cx="4062128" cy="6857990"/>
          </a:xfrm>
          <a:prstGeom prst="rect">
            <a:avLst/>
          </a:prstGeom>
        </p:spPr>
      </p:pic>
      <p:grpSp>
        <p:nvGrpSpPr>
          <p:cNvPr id="15"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图片 3">
            <a:extLst>
              <a:ext uri="{FF2B5EF4-FFF2-40B4-BE49-F238E27FC236}">
                <a16:creationId xmlns:a16="http://schemas.microsoft.com/office/drawing/2014/main" id="{EEF524CD-CFCF-16A0-2CC2-B869FE78492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50781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1C7396-A32F-C348-A877-D135D8FA9CD3}"/>
              </a:ext>
            </a:extLst>
          </p:cNvPr>
          <p:cNvSpPr>
            <a:spLocks noGrp="1"/>
          </p:cNvSpPr>
          <p:nvPr>
            <p:ph type="title"/>
          </p:nvPr>
        </p:nvSpPr>
        <p:spPr>
          <a:xfrm>
            <a:off x="693068" y="975312"/>
            <a:ext cx="6891186" cy="1135737"/>
          </a:xfrm>
        </p:spPr>
        <p:txBody>
          <a:bodyPr>
            <a:normAutofit/>
          </a:bodyPr>
          <a:lstStyle/>
          <a:p>
            <a:r>
              <a:rPr lang="en-GB" sz="2500" b="1" dirty="0"/>
              <a:t>TAVI, TALO, TASP, TASE </a:t>
            </a:r>
            <a:br>
              <a:rPr lang="en-GB" sz="2500" dirty="0"/>
            </a:br>
            <a:r>
              <a:rPr lang="en-GB" sz="2500" dirty="0"/>
              <a:t>Johns &amp; Davis 1983, Beaumont 1985 </a:t>
            </a:r>
            <a:br>
              <a:rPr lang="en-GB" sz="2500" dirty="0"/>
            </a:br>
            <a:endParaRPr lang="en-US" sz="2500" dirty="0"/>
          </a:p>
        </p:txBody>
      </p:sp>
      <p:sp>
        <p:nvSpPr>
          <p:cNvPr id="34"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959EB8-CB24-2B0E-D817-D8390DC2690F}"/>
              </a:ext>
            </a:extLst>
          </p:cNvPr>
          <p:cNvPicPr>
            <a:picLocks noChangeAspect="1"/>
          </p:cNvPicPr>
          <p:nvPr/>
        </p:nvPicPr>
        <p:blipFill rotWithShape="1">
          <a:blip r:embed="rId3"/>
          <a:srcRect l="39810" r="20652" b="-1"/>
          <a:stretch/>
        </p:blipFill>
        <p:spPr>
          <a:xfrm>
            <a:off x="8129873" y="10"/>
            <a:ext cx="4062128" cy="6857990"/>
          </a:xfrm>
          <a:prstGeom prst="rect">
            <a:avLst/>
          </a:prstGeom>
        </p:spPr>
      </p:pic>
      <p:grpSp>
        <p:nvGrpSpPr>
          <p:cNvPr id="36" name="Group 2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7"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88544A10-E2C5-488A-BBE3-1471496F7E6F}"/>
              </a:ext>
            </a:extLst>
          </p:cNvPr>
          <p:cNvGraphicFramePr>
            <a:graphicFrameLocks noGrp="1"/>
          </p:cNvGraphicFramePr>
          <p:nvPr>
            <p:ph idx="1"/>
            <p:extLst>
              <p:ext uri="{D42A27DB-BD31-4B8C-83A1-F6EECF244321}">
                <p14:modId xmlns:p14="http://schemas.microsoft.com/office/powerpoint/2010/main" val="514579612"/>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图片 2">
            <a:extLst>
              <a:ext uri="{FF2B5EF4-FFF2-40B4-BE49-F238E27FC236}">
                <a16:creationId xmlns:a16="http://schemas.microsoft.com/office/drawing/2014/main" id="{B339780C-4DDE-487B-1ECA-92351CA68AF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224300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ular jigsaw puzzle">
            <a:extLst>
              <a:ext uri="{FF2B5EF4-FFF2-40B4-BE49-F238E27FC236}">
                <a16:creationId xmlns:a16="http://schemas.microsoft.com/office/drawing/2014/main" id="{30CC499A-2369-AA4E-9C32-01676264FC29}"/>
              </a:ext>
            </a:extLst>
          </p:cNvPr>
          <p:cNvPicPr>
            <a:picLocks noChangeAspect="1"/>
          </p:cNvPicPr>
          <p:nvPr/>
        </p:nvPicPr>
        <p:blipFill rotWithShape="1">
          <a:blip r:embed="rId2"/>
          <a:srcRect t="994" r="1" b="14767"/>
          <a:stretch/>
        </p:blipFill>
        <p:spPr>
          <a:xfrm>
            <a:off x="-4243" y="10"/>
            <a:ext cx="12196243" cy="6857990"/>
          </a:xfrm>
          <a:prstGeom prst="rect">
            <a:avLst/>
          </a:prstGeom>
        </p:spPr>
      </p:pic>
      <p:grpSp>
        <p:nvGrpSpPr>
          <p:cNvPr id="11" name="Group 10">
            <a:extLst>
              <a:ext uri="{FF2B5EF4-FFF2-40B4-BE49-F238E27FC236}">
                <a16:creationId xmlns:a16="http://schemas.microsoft.com/office/drawing/2014/main" id="{ABDF8F5F-D119-46D7-B35A-FF6930D5D0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5490560"/>
            <a:ext cx="803394" cy="855268"/>
            <a:chOff x="10246841" y="5975889"/>
            <a:chExt cx="1378553" cy="1467564"/>
          </a:xfrm>
        </p:grpSpPr>
        <p:sp>
          <p:nvSpPr>
            <p:cNvPr id="12" name="Rectangle 11">
              <a:extLst>
                <a:ext uri="{FF2B5EF4-FFF2-40B4-BE49-F238E27FC236}">
                  <a16:creationId xmlns:a16="http://schemas.microsoft.com/office/drawing/2014/main" id="{2223129E-6C02-428A-AF00-97CD5D201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AC01A6-6210-456F-BDA3-E221EF6E7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Shape 16">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7155FC4-30DD-DCB0-672E-F12B779979A5}"/>
              </a:ext>
            </a:extLst>
          </p:cNvPr>
          <p:cNvSpPr>
            <a:spLocks noGrp="1"/>
          </p:cNvSpPr>
          <p:nvPr>
            <p:ph type="title"/>
          </p:nvPr>
        </p:nvSpPr>
        <p:spPr>
          <a:xfrm>
            <a:off x="6826981" y="2452526"/>
            <a:ext cx="4248318" cy="1952947"/>
          </a:xfrm>
          <a:noFill/>
        </p:spPr>
        <p:txBody>
          <a:bodyPr vert="horz" lIns="91440" tIns="45720" rIns="91440" bIns="45720" rtlCol="0" anchor="ctr">
            <a:normAutofit/>
          </a:bodyPr>
          <a:lstStyle/>
          <a:p>
            <a:pPr algn="ctr"/>
            <a:r>
              <a:rPr lang="en-US" sz="3600" dirty="0"/>
              <a:t>An Example</a:t>
            </a:r>
          </a:p>
        </p:txBody>
      </p:sp>
      <p:grpSp>
        <p:nvGrpSpPr>
          <p:cNvPr id="19" name="Group 18">
            <a:extLst>
              <a:ext uri="{FF2B5EF4-FFF2-40B4-BE49-F238E27FC236}">
                <a16:creationId xmlns:a16="http://schemas.microsoft.com/office/drawing/2014/main" id="{8A9C60AD-F4C2-4B03-8DAE-163F0B32AE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5814" y="-998971"/>
            <a:ext cx="1946803" cy="2536194"/>
            <a:chOff x="10136578" y="-985323"/>
            <a:chExt cx="1946803" cy="2536194"/>
          </a:xfrm>
        </p:grpSpPr>
        <p:sp>
          <p:nvSpPr>
            <p:cNvPr id="20" name="Freeform: Shape 19">
              <a:extLst>
                <a:ext uri="{FF2B5EF4-FFF2-40B4-BE49-F238E27FC236}">
                  <a16:creationId xmlns:a16="http://schemas.microsoft.com/office/drawing/2014/main" id="{C916F10D-FCDE-46BA-8978-8EE1228D7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536437-C633-43E7-9209-A68E4E7F1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89D8280-A836-4962-94D3-CEAE4E0B1B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9300" y="6047150"/>
            <a:ext cx="1636826" cy="818414"/>
            <a:chOff x="8085870" y="5837885"/>
            <a:chExt cx="2055357" cy="1027679"/>
          </a:xfrm>
        </p:grpSpPr>
        <p:sp>
          <p:nvSpPr>
            <p:cNvPr id="24" name="Rectangle 23">
              <a:extLst>
                <a:ext uri="{FF2B5EF4-FFF2-40B4-BE49-F238E27FC236}">
                  <a16:creationId xmlns:a16="http://schemas.microsoft.com/office/drawing/2014/main" id="{B150DA1F-B4DA-47F1-A5DC-F705E34BD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6631CE7-7E0C-4568-8450-33D7CC534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960D1EE-8AC7-4766-B65A-A205CE1005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15948" y="5609070"/>
            <a:ext cx="780052" cy="747280"/>
            <a:chOff x="7011922" y="4095164"/>
            <a:chExt cx="1203067" cy="1152523"/>
          </a:xfrm>
        </p:grpSpPr>
        <p:sp>
          <p:nvSpPr>
            <p:cNvPr id="28" name="Rectangle 27">
              <a:extLst>
                <a:ext uri="{FF2B5EF4-FFF2-40B4-BE49-F238E27FC236}">
                  <a16:creationId xmlns:a16="http://schemas.microsoft.com/office/drawing/2014/main" id="{6141B26B-1A89-4EB0-931E-5168A0112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5C2C148-AE74-4AED-BCB0-018969CBE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029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C8955A4-47A9-D148-99FC-84C1E146F558}"/>
              </a:ext>
            </a:extLst>
          </p:cNvPr>
          <p:cNvSpPr>
            <a:spLocks noGrp="1"/>
          </p:cNvSpPr>
          <p:nvPr>
            <p:ph idx="1"/>
          </p:nvPr>
        </p:nvSpPr>
        <p:spPr>
          <a:xfrm>
            <a:off x="1653363" y="2176272"/>
            <a:ext cx="9367204" cy="4041648"/>
          </a:xfrm>
        </p:spPr>
        <p:txBody>
          <a:bodyPr anchor="t">
            <a:normAutofit/>
          </a:bodyPr>
          <a:lstStyle/>
          <a:p>
            <a:pPr marL="0" indent="0">
              <a:buNone/>
            </a:pPr>
            <a:endParaRPr lang="en-US" dirty="0"/>
          </a:p>
          <a:p>
            <a:pPr marL="0" indent="0">
              <a:buNone/>
            </a:pPr>
            <a:endParaRPr lang="en-GB" dirty="0"/>
          </a:p>
          <a:p>
            <a:pPr marL="0" indent="0">
              <a:buNone/>
            </a:pPr>
            <a:r>
              <a:rPr lang="en-GB" dirty="0"/>
              <a:t>A worldwide survey reveals that the world’s most popular colour is _____ </a:t>
            </a:r>
          </a:p>
          <a:p>
            <a:pPr marL="0" indent="0" algn="r">
              <a:buNone/>
            </a:pPr>
            <a:r>
              <a:rPr lang="en-GB" sz="2400" dirty="0"/>
              <a:t>https://</a:t>
            </a:r>
            <a:r>
              <a:rPr lang="en-GB" sz="2400" dirty="0" err="1"/>
              <a:t>yougov.co.uk</a:t>
            </a:r>
            <a:r>
              <a:rPr lang="en-GB" sz="2400" dirty="0"/>
              <a:t>/news/ </a:t>
            </a:r>
          </a:p>
          <a:p>
            <a:pPr marL="0" indent="0">
              <a:buNone/>
            </a:pPr>
            <a:endParaRPr lang="en-US" sz="2400" dirty="0"/>
          </a:p>
        </p:txBody>
      </p:sp>
      <p:pic>
        <p:nvPicPr>
          <p:cNvPr id="2" name="图片 1">
            <a:extLst>
              <a:ext uri="{FF2B5EF4-FFF2-40B4-BE49-F238E27FC236}">
                <a16:creationId xmlns:a16="http://schemas.microsoft.com/office/drawing/2014/main" id="{B86C9DCF-8E73-706E-4631-DEF67CD62D5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295762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82D63-C6A2-A740-A811-3AAF71626EE9}"/>
              </a:ext>
            </a:extLst>
          </p:cNvPr>
          <p:cNvPicPr>
            <a:picLocks noChangeAspect="1"/>
          </p:cNvPicPr>
          <p:nvPr/>
        </p:nvPicPr>
        <p:blipFill>
          <a:blip r:embed="rId3"/>
          <a:stretch>
            <a:fillRect/>
          </a:stretch>
        </p:blipFill>
        <p:spPr>
          <a:xfrm>
            <a:off x="1559243" y="864356"/>
            <a:ext cx="8352854" cy="5722554"/>
          </a:xfrm>
          <a:prstGeom prst="rect">
            <a:avLst/>
          </a:prstGeom>
        </p:spPr>
      </p:pic>
      <p:pic>
        <p:nvPicPr>
          <p:cNvPr id="2" name="图片 1">
            <a:extLst>
              <a:ext uri="{FF2B5EF4-FFF2-40B4-BE49-F238E27FC236}">
                <a16:creationId xmlns:a16="http://schemas.microsoft.com/office/drawing/2014/main" id="{69662FAB-22B2-911B-99C9-2840868E883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153753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296B-935F-D6B5-7FEC-B6190667FE8B}"/>
              </a:ext>
            </a:extLst>
          </p:cNvPr>
          <p:cNvSpPr>
            <a:spLocks noGrp="1"/>
          </p:cNvSpPr>
          <p:nvPr>
            <p:ph type="title"/>
          </p:nvPr>
        </p:nvSpPr>
        <p:spPr>
          <a:xfrm>
            <a:off x="5836063" y="481532"/>
            <a:ext cx="5765387" cy="1286159"/>
          </a:xfrm>
        </p:spPr>
        <p:txBody>
          <a:bodyPr anchor="b">
            <a:normAutofit/>
          </a:bodyPr>
          <a:lstStyle/>
          <a:p>
            <a:r>
              <a:rPr lang="en-US" sz="3600" b="1" dirty="0"/>
              <a:t>Pass the paper activity </a:t>
            </a:r>
          </a:p>
        </p:txBody>
      </p:sp>
      <p:graphicFrame>
        <p:nvGraphicFramePr>
          <p:cNvPr id="5141" name="Content Placeholder 2">
            <a:extLst>
              <a:ext uri="{FF2B5EF4-FFF2-40B4-BE49-F238E27FC236}">
                <a16:creationId xmlns:a16="http://schemas.microsoft.com/office/drawing/2014/main" id="{75853712-182B-5069-F4B3-9999599F5CE6}"/>
              </a:ext>
            </a:extLst>
          </p:cNvPr>
          <p:cNvGraphicFramePr>
            <a:graphicFrameLocks noGrp="1"/>
          </p:cNvGraphicFramePr>
          <p:nvPr>
            <p:ph idx="1"/>
            <p:extLst>
              <p:ext uri="{D42A27DB-BD31-4B8C-83A1-F6EECF244321}">
                <p14:modId xmlns:p14="http://schemas.microsoft.com/office/powerpoint/2010/main" val="3741667817"/>
              </p:ext>
            </p:extLst>
          </p:nvPr>
        </p:nvGraphicFramePr>
        <p:xfrm>
          <a:off x="5708468" y="1767692"/>
          <a:ext cx="6062353" cy="43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9EDC8B-DB6D-C4BD-AB81-E082934C6C3E}"/>
              </a:ext>
            </a:extLst>
          </p:cNvPr>
          <p:cNvSpPr txBox="1"/>
          <p:nvPr/>
        </p:nvSpPr>
        <p:spPr>
          <a:xfrm>
            <a:off x="219456" y="905256"/>
            <a:ext cx="5185490" cy="5847755"/>
          </a:xfrm>
          <a:prstGeom prst="rect">
            <a:avLst/>
          </a:prstGeom>
          <a:noFill/>
        </p:spPr>
        <p:txBody>
          <a:bodyPr wrap="square" rtlCol="0">
            <a:spAutoFit/>
          </a:bodyPr>
          <a:lstStyle/>
          <a:p>
            <a:r>
              <a:rPr lang="en-US" sz="2200" b="1" dirty="0"/>
              <a:t> Lead in (option 1)</a:t>
            </a:r>
          </a:p>
          <a:p>
            <a:pPr marL="0" indent="0">
              <a:buNone/>
            </a:pPr>
            <a:r>
              <a:rPr lang="en-US" sz="2200" b="1" dirty="0"/>
              <a:t>P 1.</a:t>
            </a:r>
          </a:p>
          <a:p>
            <a:r>
              <a:rPr lang="en-GB" sz="2200" dirty="0"/>
              <a:t>My favourite colour is___ because…</a:t>
            </a:r>
            <a:r>
              <a:rPr lang="en-US" sz="2200" dirty="0"/>
              <a:t> </a:t>
            </a:r>
            <a:r>
              <a:rPr lang="en-GB" sz="2200" dirty="0"/>
              <a:t>  </a:t>
            </a:r>
          </a:p>
          <a:p>
            <a:r>
              <a:rPr lang="en-GB" sz="2200" dirty="0"/>
              <a:t>My least favourite colour is____ because … </a:t>
            </a:r>
          </a:p>
          <a:p>
            <a:pPr marL="0" indent="0">
              <a:buNone/>
            </a:pPr>
            <a:r>
              <a:rPr lang="en-GB" sz="2200" b="1" dirty="0"/>
              <a:t>P2</a:t>
            </a:r>
            <a:r>
              <a:rPr lang="en-GB" sz="2200" dirty="0"/>
              <a:t>. Write down as many colours as you know and associate them to a country according to your own understanding  </a:t>
            </a:r>
          </a:p>
          <a:p>
            <a:pPr marL="0" indent="0">
              <a:buNone/>
            </a:pPr>
            <a:r>
              <a:rPr lang="en-GB" sz="2200" b="1" dirty="0"/>
              <a:t>P3</a:t>
            </a:r>
            <a:r>
              <a:rPr lang="en-GB" sz="2200" dirty="0"/>
              <a:t>. What does the following colours represent  </a:t>
            </a:r>
          </a:p>
          <a:p>
            <a:r>
              <a:rPr lang="en-GB" sz="2200" dirty="0"/>
              <a:t>Red:                            Blue:  </a:t>
            </a:r>
          </a:p>
          <a:p>
            <a:r>
              <a:rPr lang="en-GB" sz="2200" dirty="0"/>
              <a:t>Yellow:                        Black</a:t>
            </a:r>
            <a:r>
              <a:rPr lang="zh-CN" altLang="en-US" sz="2200" dirty="0"/>
              <a:t>： </a:t>
            </a:r>
            <a:endParaRPr lang="en-GB" sz="2200" dirty="0"/>
          </a:p>
          <a:p>
            <a:r>
              <a:rPr lang="en-GB" sz="2200" dirty="0"/>
              <a:t>Purple:                        White: </a:t>
            </a:r>
          </a:p>
          <a:p>
            <a:pPr marL="0" indent="0">
              <a:buNone/>
            </a:pPr>
            <a:r>
              <a:rPr lang="en-GB" sz="2200" b="1" dirty="0"/>
              <a:t>P4. </a:t>
            </a:r>
            <a:r>
              <a:rPr lang="en-GB" sz="2200" dirty="0"/>
              <a:t>Suggestions given on what colour to wear when attending one’s interview for a job </a:t>
            </a:r>
          </a:p>
          <a:p>
            <a:r>
              <a:rPr lang="en-GB" sz="2200" dirty="0"/>
              <a:t>You should wear___ because____ </a:t>
            </a:r>
            <a:endParaRPr lang="en-US" sz="2200" b="1" dirty="0"/>
          </a:p>
          <a:p>
            <a:endParaRPr lang="en-US" sz="2200" dirty="0"/>
          </a:p>
        </p:txBody>
      </p:sp>
      <p:sp>
        <p:nvSpPr>
          <p:cNvPr id="6" name="Up Arrow 5">
            <a:extLst>
              <a:ext uri="{FF2B5EF4-FFF2-40B4-BE49-F238E27FC236}">
                <a16:creationId xmlns:a16="http://schemas.microsoft.com/office/drawing/2014/main" id="{B812A53F-DC6D-DD62-1C45-D1E147F30E95}"/>
              </a:ext>
            </a:extLst>
          </p:cNvPr>
          <p:cNvSpPr/>
          <p:nvPr/>
        </p:nvSpPr>
        <p:spPr>
          <a:xfrm>
            <a:off x="6706697" y="3562350"/>
            <a:ext cx="722803"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a:extLst>
              <a:ext uri="{FF2B5EF4-FFF2-40B4-BE49-F238E27FC236}">
                <a16:creationId xmlns:a16="http://schemas.microsoft.com/office/drawing/2014/main" id="{A24FDAF3-E69A-D2FB-3134-AE6D75A06E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286242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BB02-23BF-E244-376B-D8D4C6F657BC}"/>
              </a:ext>
            </a:extLst>
          </p:cNvPr>
          <p:cNvSpPr>
            <a:spLocks noGrp="1"/>
          </p:cNvSpPr>
          <p:nvPr>
            <p:ph type="title"/>
          </p:nvPr>
        </p:nvSpPr>
        <p:spPr>
          <a:xfrm>
            <a:off x="4965430" y="629268"/>
            <a:ext cx="6586491" cy="1286160"/>
          </a:xfrm>
        </p:spPr>
        <p:txBody>
          <a:bodyPr anchor="b">
            <a:normAutofit/>
          </a:bodyPr>
          <a:lstStyle/>
          <a:p>
            <a:r>
              <a:rPr lang="en-US" sz="4100"/>
              <a:t>Lead in (2) work in small groups and discuss </a:t>
            </a:r>
          </a:p>
        </p:txBody>
      </p:sp>
      <p:sp>
        <p:nvSpPr>
          <p:cNvPr id="3" name="Content Placeholder 2">
            <a:extLst>
              <a:ext uri="{FF2B5EF4-FFF2-40B4-BE49-F238E27FC236}">
                <a16:creationId xmlns:a16="http://schemas.microsoft.com/office/drawing/2014/main" id="{F483790C-0270-562C-4618-F3743E6E1BE1}"/>
              </a:ext>
            </a:extLst>
          </p:cNvPr>
          <p:cNvSpPr>
            <a:spLocks noGrp="1"/>
          </p:cNvSpPr>
          <p:nvPr>
            <p:ph idx="1"/>
          </p:nvPr>
        </p:nvSpPr>
        <p:spPr>
          <a:xfrm>
            <a:off x="4965431" y="2438400"/>
            <a:ext cx="6586489" cy="3785419"/>
          </a:xfrm>
        </p:spPr>
        <p:txBody>
          <a:bodyPr>
            <a:normAutofit/>
          </a:bodyPr>
          <a:lstStyle/>
          <a:p>
            <a:endParaRPr lang="en-US" sz="2000" dirty="0"/>
          </a:p>
          <a:p>
            <a:r>
              <a:rPr lang="en-US" sz="2400" dirty="0"/>
              <a:t>1. What do you usually notice about people when you first meet them? </a:t>
            </a:r>
          </a:p>
          <a:p>
            <a:pPr marL="0" indent="0">
              <a:buNone/>
            </a:pPr>
            <a:endParaRPr lang="en-US" sz="2400" dirty="0"/>
          </a:p>
          <a:p>
            <a:r>
              <a:rPr lang="en-US" sz="2400" dirty="0"/>
              <a:t>2. What can this tell you about them? </a:t>
            </a:r>
          </a:p>
          <a:p>
            <a:pPr marL="0" indent="0">
              <a:buNone/>
            </a:pPr>
            <a:endParaRPr lang="en-US" sz="2400" dirty="0"/>
          </a:p>
          <a:p>
            <a:r>
              <a:rPr lang="en-US" sz="2400" dirty="0"/>
              <a:t>3. Are your first impressions usually right? </a:t>
            </a:r>
          </a:p>
        </p:txBody>
      </p:sp>
      <p:pic>
        <p:nvPicPr>
          <p:cNvPr id="5" name="Picture 4" descr="One in a crowd">
            <a:extLst>
              <a:ext uri="{FF2B5EF4-FFF2-40B4-BE49-F238E27FC236}">
                <a16:creationId xmlns:a16="http://schemas.microsoft.com/office/drawing/2014/main" id="{A7EAE0A2-80CB-F658-04A8-511B345668EE}"/>
              </a:ext>
            </a:extLst>
          </p:cNvPr>
          <p:cNvPicPr>
            <a:picLocks noChangeAspect="1"/>
          </p:cNvPicPr>
          <p:nvPr/>
        </p:nvPicPr>
        <p:blipFill rotWithShape="1">
          <a:blip r:embed="rId2"/>
          <a:srcRect l="28748" r="2055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1FC458CA-0943-C235-F16B-838D41E4AD3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5429" y="-946865"/>
            <a:ext cx="5011402" cy="2505701"/>
          </a:xfrm>
          <a:prstGeom prst="rect">
            <a:avLst/>
          </a:prstGeom>
        </p:spPr>
      </p:pic>
    </p:spTree>
    <p:extLst>
      <p:ext uri="{BB962C8B-B14F-4D97-AF65-F5344CB8AC3E}">
        <p14:creationId xmlns:p14="http://schemas.microsoft.com/office/powerpoint/2010/main" val="213997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AE529-E9C4-CD43-9357-DDBB9C4C4DFA}"/>
              </a:ext>
            </a:extLst>
          </p:cNvPr>
          <p:cNvPicPr>
            <a:picLocks noChangeAspect="1"/>
          </p:cNvPicPr>
          <p:nvPr/>
        </p:nvPicPr>
        <p:blipFill>
          <a:blip r:embed="rId3"/>
          <a:stretch>
            <a:fillRect/>
          </a:stretch>
        </p:blipFill>
        <p:spPr>
          <a:xfrm>
            <a:off x="1200150" y="666750"/>
            <a:ext cx="10439400" cy="5429250"/>
          </a:xfrm>
          <a:prstGeom prst="rect">
            <a:avLst/>
          </a:prstGeom>
        </p:spPr>
      </p:pic>
      <p:sp>
        <p:nvSpPr>
          <p:cNvPr id="2" name="TextBox 1">
            <a:extLst>
              <a:ext uri="{FF2B5EF4-FFF2-40B4-BE49-F238E27FC236}">
                <a16:creationId xmlns:a16="http://schemas.microsoft.com/office/drawing/2014/main" id="{BE29FDF1-49EE-2F54-5235-B2FE9771E2EA}"/>
              </a:ext>
            </a:extLst>
          </p:cNvPr>
          <p:cNvSpPr txBox="1"/>
          <p:nvPr/>
        </p:nvSpPr>
        <p:spPr>
          <a:xfrm>
            <a:off x="2208362" y="2484408"/>
            <a:ext cx="8783488" cy="1200329"/>
          </a:xfrm>
          <a:prstGeom prst="rect">
            <a:avLst/>
          </a:prstGeom>
          <a:noFill/>
        </p:spPr>
        <p:txBody>
          <a:bodyPr wrap="square" rtlCol="0">
            <a:spAutoFit/>
          </a:bodyPr>
          <a:lstStyle/>
          <a:p>
            <a:r>
              <a:rPr lang="en-US" sz="2400" dirty="0">
                <a:highlight>
                  <a:srgbClr val="00FFFF"/>
                </a:highlight>
              </a:rPr>
              <a:t>We are going to read an article about the importance of </a:t>
            </a:r>
            <a:r>
              <a:rPr lang="en-US" sz="2400" dirty="0" err="1">
                <a:highlight>
                  <a:srgbClr val="00FFFF"/>
                </a:highlight>
              </a:rPr>
              <a:t>colour</a:t>
            </a:r>
            <a:r>
              <a:rPr lang="en-US" sz="2400" dirty="0">
                <a:highlight>
                  <a:srgbClr val="00FFFF"/>
                </a:highlight>
              </a:rPr>
              <a:t> in first impressions. Match the pairs of adjectives to the </a:t>
            </a:r>
            <a:r>
              <a:rPr lang="en-US" sz="2400" dirty="0" err="1">
                <a:highlight>
                  <a:srgbClr val="00FFFF"/>
                </a:highlight>
              </a:rPr>
              <a:t>colours</a:t>
            </a:r>
            <a:r>
              <a:rPr lang="en-US" sz="2400" dirty="0">
                <a:highlight>
                  <a:srgbClr val="00FFFF"/>
                </a:highlight>
              </a:rPr>
              <a:t> you associate them with. Then check your prediction.</a:t>
            </a:r>
          </a:p>
        </p:txBody>
      </p:sp>
      <p:pic>
        <p:nvPicPr>
          <p:cNvPr id="4" name="图片 3">
            <a:extLst>
              <a:ext uri="{FF2B5EF4-FFF2-40B4-BE49-F238E27FC236}">
                <a16:creationId xmlns:a16="http://schemas.microsoft.com/office/drawing/2014/main" id="{CEE91ED0-8801-8C46-24CB-43979A03389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563" y="-846281"/>
            <a:ext cx="5011402" cy="2505701"/>
          </a:xfrm>
          <a:prstGeom prst="rect">
            <a:avLst/>
          </a:prstGeom>
        </p:spPr>
      </p:pic>
    </p:spTree>
    <p:extLst>
      <p:ext uri="{BB962C8B-B14F-4D97-AF65-F5344CB8AC3E}">
        <p14:creationId xmlns:p14="http://schemas.microsoft.com/office/powerpoint/2010/main" val="247703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1E41F3E9-AFF0-EBB4-C2ED-E27C7817F074}"/>
              </a:ext>
            </a:extLst>
          </p:cNvPr>
          <p:cNvPicPr>
            <a:picLocks noGrp="1" noChangeAspect="1"/>
          </p:cNvPicPr>
          <p:nvPr>
            <p:ph idx="1"/>
          </p:nvPr>
        </p:nvPicPr>
        <p:blipFill>
          <a:blip r:embed="rId3"/>
          <a:stretch>
            <a:fillRect/>
          </a:stretch>
        </p:blipFill>
        <p:spPr>
          <a:xfrm>
            <a:off x="1362456" y="766381"/>
            <a:ext cx="10829544" cy="6091619"/>
          </a:xfrm>
        </p:spPr>
      </p:pic>
      <p:pic>
        <p:nvPicPr>
          <p:cNvPr id="3" name="图片 2">
            <a:extLst>
              <a:ext uri="{FF2B5EF4-FFF2-40B4-BE49-F238E27FC236}">
                <a16:creationId xmlns:a16="http://schemas.microsoft.com/office/drawing/2014/main" id="{510DCFD1-D534-5CD8-F601-2FA2949F89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211252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tack of colourful papers and the edge are photographed forming seamless curve lines">
            <a:extLst>
              <a:ext uri="{FF2B5EF4-FFF2-40B4-BE49-F238E27FC236}">
                <a16:creationId xmlns:a16="http://schemas.microsoft.com/office/drawing/2014/main" id="{87321E98-5221-EBB4-AE5A-6944FDC675BC}"/>
              </a:ext>
            </a:extLst>
          </p:cNvPr>
          <p:cNvPicPr>
            <a:picLocks noChangeAspect="1"/>
          </p:cNvPicPr>
          <p:nvPr/>
        </p:nvPicPr>
        <p:blipFill rotWithShape="1">
          <a:blip r:embed="rId2">
            <a:alphaModFix amt="35000"/>
          </a:blip>
          <a:srcRect t="9970" r="1" b="5791"/>
          <a:stretch/>
        </p:blipFill>
        <p:spPr>
          <a:xfrm>
            <a:off x="10179170" y="0"/>
            <a:ext cx="2017073" cy="6858000"/>
          </a:xfrm>
          <a:prstGeom prst="rect">
            <a:avLst/>
          </a:prstGeom>
        </p:spPr>
      </p:pic>
      <p:sp>
        <p:nvSpPr>
          <p:cNvPr id="3" name="Content Placeholder 2">
            <a:extLst>
              <a:ext uri="{FF2B5EF4-FFF2-40B4-BE49-F238E27FC236}">
                <a16:creationId xmlns:a16="http://schemas.microsoft.com/office/drawing/2014/main" id="{B80FF4D9-9269-F013-64FC-406F4B8CBFBC}"/>
              </a:ext>
            </a:extLst>
          </p:cNvPr>
          <p:cNvSpPr>
            <a:spLocks noGrp="1"/>
          </p:cNvSpPr>
          <p:nvPr>
            <p:ph idx="1"/>
          </p:nvPr>
        </p:nvSpPr>
        <p:spPr>
          <a:xfrm>
            <a:off x="643467" y="1782981"/>
            <a:ext cx="10905066" cy="4393982"/>
          </a:xfrm>
        </p:spPr>
        <p:txBody>
          <a:bodyPr>
            <a:normAutofit/>
          </a:bodyPr>
          <a:lstStyle/>
          <a:p>
            <a:pPr marL="0" indent="0">
              <a:lnSpc>
                <a:spcPct val="150000"/>
              </a:lnSpc>
              <a:buNone/>
            </a:pPr>
            <a:r>
              <a:rPr lang="en-GB" b="1" dirty="0">
                <a:effectLst/>
              </a:rPr>
              <a:t>1 give a good impression? </a:t>
            </a:r>
          </a:p>
          <a:p>
            <a:pPr marL="0" indent="0">
              <a:lnSpc>
                <a:spcPct val="150000"/>
              </a:lnSpc>
              <a:buNone/>
            </a:pPr>
            <a:endParaRPr lang="en-GB" b="1" dirty="0">
              <a:effectLst/>
            </a:endParaRPr>
          </a:p>
          <a:p>
            <a:pPr marL="0" indent="0">
              <a:lnSpc>
                <a:spcPct val="150000"/>
              </a:lnSpc>
              <a:buNone/>
            </a:pPr>
            <a:r>
              <a:rPr lang="en-GB" b="1" dirty="0">
                <a:effectLst/>
              </a:rPr>
              <a:t>2 give a bad impression?</a:t>
            </a:r>
          </a:p>
          <a:p>
            <a:pPr marL="0" indent="0">
              <a:lnSpc>
                <a:spcPct val="150000"/>
              </a:lnSpc>
              <a:buNone/>
            </a:pPr>
            <a:endParaRPr lang="en-GB" b="1" dirty="0">
              <a:effectLst/>
            </a:endParaRPr>
          </a:p>
          <a:p>
            <a:pPr marL="0" indent="0">
              <a:lnSpc>
                <a:spcPct val="150000"/>
              </a:lnSpc>
              <a:buNone/>
            </a:pPr>
            <a:r>
              <a:rPr lang="en-GB" b="1" dirty="0">
                <a:effectLst/>
              </a:rPr>
              <a:t>3 may give a mixed impression?</a:t>
            </a:r>
          </a:p>
          <a:p>
            <a:pPr marL="0" indent="0">
              <a:buNone/>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9ECDA0-5F9F-A1AD-6F78-386D2D527405}"/>
              </a:ext>
            </a:extLst>
          </p:cNvPr>
          <p:cNvSpPr txBox="1"/>
          <p:nvPr/>
        </p:nvSpPr>
        <p:spPr>
          <a:xfrm>
            <a:off x="637094" y="777254"/>
            <a:ext cx="7488183" cy="1015663"/>
          </a:xfrm>
          <a:prstGeom prst="rect">
            <a:avLst/>
          </a:prstGeom>
          <a:noFill/>
        </p:spPr>
        <p:txBody>
          <a:bodyPr wrap="square">
            <a:spAutoFit/>
          </a:bodyPr>
          <a:lstStyle/>
          <a:p>
            <a:pPr marL="0" indent="0">
              <a:buNone/>
            </a:pPr>
            <a:r>
              <a:rPr lang="en-GB" sz="3000" b="1" dirty="0">
                <a:effectLst/>
              </a:rPr>
              <a:t>Read the article again. According to the writer, which colours:</a:t>
            </a:r>
          </a:p>
        </p:txBody>
      </p:sp>
      <p:sp>
        <p:nvSpPr>
          <p:cNvPr id="7" name="Rectangle 6">
            <a:extLst>
              <a:ext uri="{FF2B5EF4-FFF2-40B4-BE49-F238E27FC236}">
                <a16:creationId xmlns:a16="http://schemas.microsoft.com/office/drawing/2014/main" id="{FE16D664-2B06-0BA5-A3D4-70E1F92AF41D}"/>
              </a:ext>
            </a:extLst>
          </p:cNvPr>
          <p:cNvSpPr/>
          <p:nvPr/>
        </p:nvSpPr>
        <p:spPr>
          <a:xfrm>
            <a:off x="845390" y="2536235"/>
            <a:ext cx="4416724" cy="8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rPr>
              <a:t> </a:t>
            </a:r>
            <a:r>
              <a:rPr lang="en-GB" sz="2800" b="1" dirty="0"/>
              <a:t>r</a:t>
            </a:r>
            <a:r>
              <a:rPr lang="en-GB" sz="2800" b="1" dirty="0">
                <a:effectLst/>
              </a:rPr>
              <a:t>ed, green, orange, blue </a:t>
            </a:r>
          </a:p>
          <a:p>
            <a:pPr algn="ctr"/>
            <a:endParaRPr lang="en-US" dirty="0"/>
          </a:p>
        </p:txBody>
      </p:sp>
      <p:sp>
        <p:nvSpPr>
          <p:cNvPr id="8" name="Rectangle 7">
            <a:extLst>
              <a:ext uri="{FF2B5EF4-FFF2-40B4-BE49-F238E27FC236}">
                <a16:creationId xmlns:a16="http://schemas.microsoft.com/office/drawing/2014/main" id="{9E1D0F20-D9E8-930F-0693-4B72E05B42C1}"/>
              </a:ext>
            </a:extLst>
          </p:cNvPr>
          <p:cNvSpPr/>
          <p:nvPr/>
        </p:nvSpPr>
        <p:spPr>
          <a:xfrm>
            <a:off x="845390" y="4009262"/>
            <a:ext cx="4416724" cy="8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rPr>
              <a:t> </a:t>
            </a:r>
            <a:r>
              <a:rPr lang="en-GB" sz="2800" b="1" dirty="0">
                <a:effectLst/>
              </a:rPr>
              <a:t>pink,  grey </a:t>
            </a:r>
          </a:p>
          <a:p>
            <a:pPr algn="ctr"/>
            <a:endParaRPr lang="en-US" dirty="0"/>
          </a:p>
        </p:txBody>
      </p:sp>
      <p:sp>
        <p:nvSpPr>
          <p:cNvPr id="10" name="Rectangle 9">
            <a:extLst>
              <a:ext uri="{FF2B5EF4-FFF2-40B4-BE49-F238E27FC236}">
                <a16:creationId xmlns:a16="http://schemas.microsoft.com/office/drawing/2014/main" id="{FE16D664-2B06-0BA5-A3D4-70E1F92AF41D}"/>
              </a:ext>
            </a:extLst>
          </p:cNvPr>
          <p:cNvSpPr/>
          <p:nvPr/>
        </p:nvSpPr>
        <p:spPr>
          <a:xfrm>
            <a:off x="845390" y="5587796"/>
            <a:ext cx="4565929" cy="8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t>yellow,  purple </a:t>
            </a:r>
          </a:p>
        </p:txBody>
      </p:sp>
      <p:pic>
        <p:nvPicPr>
          <p:cNvPr id="2" name="图片 1">
            <a:extLst>
              <a:ext uri="{FF2B5EF4-FFF2-40B4-BE49-F238E27FC236}">
                <a16:creationId xmlns:a16="http://schemas.microsoft.com/office/drawing/2014/main" id="{FF325467-E734-713E-4CDC-A8E7A528A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83" y="-779821"/>
            <a:ext cx="5011402" cy="2505701"/>
          </a:xfrm>
          <a:prstGeom prst="rect">
            <a:avLst/>
          </a:prstGeom>
        </p:spPr>
      </p:pic>
    </p:spTree>
    <p:extLst>
      <p:ext uri="{BB962C8B-B14F-4D97-AF65-F5344CB8AC3E}">
        <p14:creationId xmlns:p14="http://schemas.microsoft.com/office/powerpoint/2010/main" val="16550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8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Freeform: Shape 208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8" descr="how to clean shoes naturally just using a potato">
            <a:extLst>
              <a:ext uri="{FF2B5EF4-FFF2-40B4-BE49-F238E27FC236}">
                <a16:creationId xmlns:a16="http://schemas.microsoft.com/office/drawing/2014/main" id="{57519144-FAE4-ACAD-E71B-CD29CAF06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28600"/>
            <a:ext cx="3027363" cy="2157413"/>
          </a:xfrm>
          <a:prstGeom prst="rect">
            <a:avLst/>
          </a:prstGeom>
          <a:extLst>
            <a:ext uri="{909E8E84-426E-40DD-AFC4-6F175D3DCCD1}">
              <a14:hiddenFill xmlns:a14="http://schemas.microsoft.com/office/drawing/2010/main">
                <a:solidFill>
                  <a:srgbClr val="FFFFFF"/>
                </a:solidFill>
              </a14:hiddenFill>
            </a:ext>
          </a:extLst>
        </p:spPr>
      </p:pic>
      <p:pic>
        <p:nvPicPr>
          <p:cNvPr id="14" name="Content Placeholder 13" descr="A picture containing indoor&#10;&#10;Description automatically generated">
            <a:extLst>
              <a:ext uri="{FF2B5EF4-FFF2-40B4-BE49-F238E27FC236}">
                <a16:creationId xmlns:a16="http://schemas.microsoft.com/office/drawing/2014/main" id="{AD5A76FE-B3C8-7618-323B-3708701DB4B5}"/>
              </a:ext>
            </a:extLst>
          </p:cNvPr>
          <p:cNvPicPr>
            <a:picLocks noGrp="1" noChangeAspect="1"/>
          </p:cNvPicPr>
          <p:nvPr>
            <p:ph idx="1"/>
          </p:nvPr>
        </p:nvPicPr>
        <p:blipFill>
          <a:blip r:embed="rId3"/>
          <a:stretch>
            <a:fillRect/>
          </a:stretch>
        </p:blipFill>
        <p:spPr>
          <a:xfrm>
            <a:off x="368300" y="2463800"/>
            <a:ext cx="3027363" cy="2717800"/>
          </a:xfrm>
        </p:spPr>
      </p:pic>
      <p:pic>
        <p:nvPicPr>
          <p:cNvPr id="16" name="Picture 15" descr="A hand holding a fruit&#10;&#10;Description automatically generated with medium confidence">
            <a:extLst>
              <a:ext uri="{FF2B5EF4-FFF2-40B4-BE49-F238E27FC236}">
                <a16:creationId xmlns:a16="http://schemas.microsoft.com/office/drawing/2014/main" id="{539ABA49-9762-E10C-2FE0-F1579CBE0811}"/>
              </a:ext>
            </a:extLst>
          </p:cNvPr>
          <p:cNvPicPr>
            <a:picLocks noChangeAspect="1"/>
          </p:cNvPicPr>
          <p:nvPr/>
        </p:nvPicPr>
        <p:blipFill>
          <a:blip r:embed="rId4"/>
          <a:stretch>
            <a:fillRect/>
          </a:stretch>
        </p:blipFill>
        <p:spPr>
          <a:xfrm>
            <a:off x="3473450" y="228600"/>
            <a:ext cx="3244850" cy="4953000"/>
          </a:xfrm>
          <a:prstGeom prst="rect">
            <a:avLst/>
          </a:prstGeom>
        </p:spPr>
      </p:pic>
      <p:pic>
        <p:nvPicPr>
          <p:cNvPr id="2050" name="Picture 2">
            <a:extLst>
              <a:ext uri="{FF2B5EF4-FFF2-40B4-BE49-F238E27FC236}">
                <a16:creationId xmlns:a16="http://schemas.microsoft.com/office/drawing/2014/main" id="{7AB0FE3E-73A3-A678-A335-D9D4FF2260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5"/>
          <a:stretch/>
        </p:blipFill>
        <p:spPr bwMode="auto">
          <a:xfrm>
            <a:off x="6796088" y="228600"/>
            <a:ext cx="2438400" cy="2438400"/>
          </a:xfrm>
          <a:custGeom>
            <a:avLst/>
            <a:gdLst/>
            <a:ahLst/>
            <a:cxnLst/>
            <a:rect l="l" t="t" r="r" b="b"/>
            <a:pathLst>
              <a:path w="4291285" h="4291285">
                <a:moveTo>
                  <a:pt x="2145643" y="0"/>
                </a:moveTo>
                <a:lnTo>
                  <a:pt x="4291285" y="2145643"/>
                </a:lnTo>
                <a:lnTo>
                  <a:pt x="2145643" y="4291285"/>
                </a:lnTo>
                <a:lnTo>
                  <a:pt x="0" y="2145643"/>
                </a:lnTo>
                <a:close/>
              </a:path>
            </a:pathLst>
          </a:custGeom>
          <a:extLst>
            <a:ext uri="{909E8E84-426E-40DD-AFC4-6F175D3DCCD1}">
              <a14:hiddenFill xmlns:a14="http://schemas.microsoft.com/office/drawing/2010/main">
                <a:solidFill>
                  <a:srgbClr val="FFFFFF"/>
                </a:solidFill>
              </a14:hiddenFill>
            </a:ext>
          </a:extLst>
        </p:spPr>
      </p:pic>
      <p:pic>
        <p:nvPicPr>
          <p:cNvPr id="2052" name="Picture 4" descr="Potato Stamping - How to Make a Potato Stamp">
            <a:extLst>
              <a:ext uri="{FF2B5EF4-FFF2-40B4-BE49-F238E27FC236}">
                <a16:creationId xmlns:a16="http://schemas.microsoft.com/office/drawing/2014/main" id="{C98EA697-C85E-813E-C7B3-DB45B122FD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3" r="14505" b="-3"/>
          <a:stretch/>
        </p:blipFill>
        <p:spPr bwMode="auto">
          <a:xfrm>
            <a:off x="9309100" y="228600"/>
            <a:ext cx="2438400" cy="2438400"/>
          </a:xfrm>
          <a:custGeom>
            <a:avLst/>
            <a:gdLst/>
            <a:ahLst/>
            <a:cxnLst/>
            <a:rect l="l" t="t" r="r" b="b"/>
            <a:pathLst>
              <a:path w="4291285" h="4291285">
                <a:moveTo>
                  <a:pt x="2145643" y="0"/>
                </a:moveTo>
                <a:lnTo>
                  <a:pt x="4291285" y="2145643"/>
                </a:lnTo>
                <a:lnTo>
                  <a:pt x="2145643" y="4291285"/>
                </a:lnTo>
                <a:lnTo>
                  <a:pt x="0" y="2145643"/>
                </a:lnTo>
                <a:close/>
              </a:path>
            </a:pathLst>
          </a:custGeom>
          <a:extLst>
            <a:ext uri="{909E8E84-426E-40DD-AFC4-6F175D3DCCD1}">
              <a14:hiddenFill xmlns:a14="http://schemas.microsoft.com/office/drawing/2010/main">
                <a:solidFill>
                  <a:srgbClr val="FFFFFF"/>
                </a:solidFill>
              </a14:hiddenFill>
            </a:ext>
          </a:extLst>
        </p:spPr>
      </p:pic>
      <p:pic>
        <p:nvPicPr>
          <p:cNvPr id="2054" name="Picture 6" descr="DIY Under-Eye Masks To Get Rid Of Dark Circles - HealthNews24Seven">
            <a:extLst>
              <a:ext uri="{FF2B5EF4-FFF2-40B4-BE49-F238E27FC236}">
                <a16:creationId xmlns:a16="http://schemas.microsoft.com/office/drawing/2014/main" id="{027EC2D7-6E67-1CA1-FD2F-AAECB8B5DE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884" r="26369" b="4"/>
          <a:stretch/>
        </p:blipFill>
        <p:spPr bwMode="auto">
          <a:xfrm>
            <a:off x="6796088" y="2743200"/>
            <a:ext cx="2438400" cy="2438400"/>
          </a:xfrm>
          <a:custGeom>
            <a:avLst/>
            <a:gdLst/>
            <a:ahLst/>
            <a:cxnLst/>
            <a:rect l="l" t="t" r="r" b="b"/>
            <a:pathLst>
              <a:path w="4291285" h="4291285">
                <a:moveTo>
                  <a:pt x="2145643" y="0"/>
                </a:moveTo>
                <a:lnTo>
                  <a:pt x="4291285" y="2145643"/>
                </a:lnTo>
                <a:lnTo>
                  <a:pt x="2145643" y="4291285"/>
                </a:lnTo>
                <a:lnTo>
                  <a:pt x="0" y="2145643"/>
                </a:lnTo>
                <a:close/>
              </a:path>
            </a:pathLst>
          </a:custGeom>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A3F853-8B45-6760-8449-3E6E1BB79578}"/>
              </a:ext>
            </a:extLst>
          </p:cNvPr>
          <p:cNvPicPr>
            <a:picLocks noChangeAspect="1"/>
          </p:cNvPicPr>
          <p:nvPr/>
        </p:nvPicPr>
        <p:blipFill rotWithShape="1">
          <a:blip r:embed="rId8"/>
          <a:srcRect t="4878" r="-3" b="869"/>
          <a:stretch/>
        </p:blipFill>
        <p:spPr>
          <a:xfrm>
            <a:off x="9309100" y="2743200"/>
            <a:ext cx="2438400" cy="2438400"/>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3" name="图片 2">
            <a:extLst>
              <a:ext uri="{FF2B5EF4-FFF2-40B4-BE49-F238E27FC236}">
                <a16:creationId xmlns:a16="http://schemas.microsoft.com/office/drawing/2014/main" id="{3D8CA9F4-A08A-6EDC-34E4-6FEC3F50A61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8863" y="5195574"/>
            <a:ext cx="5011402" cy="2505701"/>
          </a:xfrm>
          <a:prstGeom prst="rect">
            <a:avLst/>
          </a:prstGeom>
        </p:spPr>
      </p:pic>
    </p:spTree>
    <p:extLst>
      <p:ext uri="{BB962C8B-B14F-4D97-AF65-F5344CB8AC3E}">
        <p14:creationId xmlns:p14="http://schemas.microsoft.com/office/powerpoint/2010/main" val="401944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1E41F3E9-AFF0-EBB4-C2ED-E27C7817F074}"/>
              </a:ext>
            </a:extLst>
          </p:cNvPr>
          <p:cNvPicPr>
            <a:picLocks noGrp="1" noChangeAspect="1"/>
          </p:cNvPicPr>
          <p:nvPr>
            <p:ph idx="1"/>
          </p:nvPr>
        </p:nvPicPr>
        <p:blipFill>
          <a:blip r:embed="rId3"/>
          <a:stretch>
            <a:fillRect/>
          </a:stretch>
        </p:blipFill>
        <p:spPr>
          <a:xfrm>
            <a:off x="753768" y="1243584"/>
            <a:ext cx="10684463" cy="5486400"/>
          </a:xfrm>
        </p:spPr>
      </p:pic>
      <p:sp>
        <p:nvSpPr>
          <p:cNvPr id="2" name="TextBox 1">
            <a:extLst>
              <a:ext uri="{FF2B5EF4-FFF2-40B4-BE49-F238E27FC236}">
                <a16:creationId xmlns:a16="http://schemas.microsoft.com/office/drawing/2014/main" id="{AD674DBF-3C82-A06B-A466-DD3F4F39B8DD}"/>
              </a:ext>
            </a:extLst>
          </p:cNvPr>
          <p:cNvSpPr txBox="1"/>
          <p:nvPr/>
        </p:nvSpPr>
        <p:spPr>
          <a:xfrm>
            <a:off x="329184" y="694944"/>
            <a:ext cx="11701215" cy="646331"/>
          </a:xfrm>
          <a:prstGeom prst="rect">
            <a:avLst/>
          </a:prstGeom>
          <a:noFill/>
        </p:spPr>
        <p:txBody>
          <a:bodyPr wrap="square" rtlCol="0">
            <a:spAutoFit/>
          </a:bodyPr>
          <a:lstStyle/>
          <a:p>
            <a:r>
              <a:rPr lang="en-GB" sz="3600" b="1" dirty="0"/>
              <a:t>TAVI?  TALO? TASP?  TASE?</a:t>
            </a:r>
            <a:r>
              <a:rPr lang="zh-CN" altLang="en-US" sz="3600" b="1" dirty="0"/>
              <a:t> </a:t>
            </a:r>
            <a:r>
              <a:rPr lang="en-GB" altLang="zh-CN" sz="3600" b="1" dirty="0"/>
              <a:t>What can we </a:t>
            </a:r>
            <a:r>
              <a:rPr lang="en-GB" altLang="zh-CN" sz="3600" b="1" dirty="0">
                <a:solidFill>
                  <a:srgbClr val="FF0000"/>
                </a:solidFill>
                <a:latin typeface="Dreaming Outloud Script Pro" panose="03050502040304050704" pitchFamily="66" charset="77"/>
                <a:cs typeface="Dreaming Outloud Script Pro" panose="03050502040304050704" pitchFamily="66" charset="77"/>
              </a:rPr>
              <a:t>dig</a:t>
            </a:r>
            <a:r>
              <a:rPr lang="en-GB" altLang="zh-CN" sz="3600" b="1" dirty="0"/>
              <a:t> for teaching? </a:t>
            </a:r>
            <a:r>
              <a:rPr lang="en-GB" sz="3600" b="1" dirty="0"/>
              <a:t> </a:t>
            </a:r>
            <a:endParaRPr lang="en-US" sz="3600" dirty="0"/>
          </a:p>
        </p:txBody>
      </p:sp>
      <p:pic>
        <p:nvPicPr>
          <p:cNvPr id="3" name="图片 2">
            <a:extLst>
              <a:ext uri="{FF2B5EF4-FFF2-40B4-BE49-F238E27FC236}">
                <a16:creationId xmlns:a16="http://schemas.microsoft.com/office/drawing/2014/main" id="{F616C4B6-5644-32DB-EFF5-122136B90E3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83" y="-809705"/>
            <a:ext cx="5011402" cy="2505701"/>
          </a:xfrm>
          <a:prstGeom prst="rect">
            <a:avLst/>
          </a:prstGeom>
        </p:spPr>
      </p:pic>
    </p:spTree>
    <p:extLst>
      <p:ext uri="{BB962C8B-B14F-4D97-AF65-F5344CB8AC3E}">
        <p14:creationId xmlns:p14="http://schemas.microsoft.com/office/powerpoint/2010/main" val="23868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301D-F185-F441-B357-06E64C56972E}"/>
              </a:ext>
            </a:extLst>
          </p:cNvPr>
          <p:cNvSpPr>
            <a:spLocks noGrp="1"/>
          </p:cNvSpPr>
          <p:nvPr>
            <p:ph type="title"/>
          </p:nvPr>
        </p:nvSpPr>
        <p:spPr>
          <a:xfrm>
            <a:off x="4965430" y="629268"/>
            <a:ext cx="6586491" cy="1286160"/>
          </a:xfrm>
        </p:spPr>
        <p:txBody>
          <a:bodyPr anchor="b">
            <a:normAutofit/>
          </a:bodyPr>
          <a:lstStyle/>
          <a:p>
            <a:r>
              <a:rPr lang="en-US" sz="4100" b="1" dirty="0"/>
              <a:t>1. Verbs (TALO, TASP, TASE or TAVI?)</a:t>
            </a:r>
          </a:p>
        </p:txBody>
      </p:sp>
      <p:sp>
        <p:nvSpPr>
          <p:cNvPr id="3" name="Content Placeholder 2">
            <a:extLst>
              <a:ext uri="{FF2B5EF4-FFF2-40B4-BE49-F238E27FC236}">
                <a16:creationId xmlns:a16="http://schemas.microsoft.com/office/drawing/2014/main" id="{4FB1EFDC-DD30-F44B-85C9-7D5C5A04823B}"/>
              </a:ext>
            </a:extLst>
          </p:cNvPr>
          <p:cNvSpPr>
            <a:spLocks noGrp="1"/>
          </p:cNvSpPr>
          <p:nvPr>
            <p:ph idx="1"/>
          </p:nvPr>
        </p:nvSpPr>
        <p:spPr>
          <a:xfrm>
            <a:off x="4965431" y="2438400"/>
            <a:ext cx="6586489" cy="3785419"/>
          </a:xfrm>
        </p:spPr>
        <p:txBody>
          <a:bodyPr>
            <a:normAutofit/>
          </a:bodyPr>
          <a:lstStyle/>
          <a:p>
            <a:pPr marL="0" indent="0">
              <a:buNone/>
            </a:pPr>
            <a:r>
              <a:rPr lang="en-GB" dirty="0"/>
              <a:t>suggests</a:t>
            </a:r>
            <a:br>
              <a:rPr lang="en-GB" dirty="0"/>
            </a:br>
            <a:r>
              <a:rPr lang="en-GB" dirty="0"/>
              <a:t>conveys</a:t>
            </a:r>
            <a:br>
              <a:rPr lang="en-GB" dirty="0"/>
            </a:br>
            <a:r>
              <a:rPr lang="en-GB" dirty="0"/>
              <a:t>is for</a:t>
            </a:r>
            <a:br>
              <a:rPr lang="en-GB" dirty="0"/>
            </a:br>
            <a:r>
              <a:rPr lang="en-GB" dirty="0"/>
              <a:t>could signal</a:t>
            </a:r>
            <a:br>
              <a:rPr lang="en-GB" dirty="0"/>
            </a:br>
            <a:r>
              <a:rPr lang="en-GB" dirty="0"/>
              <a:t>has ... connotations </a:t>
            </a:r>
          </a:p>
          <a:p>
            <a:pPr marL="0" indent="0">
              <a:buNone/>
            </a:pPr>
            <a:r>
              <a:rPr lang="en-GB" dirty="0"/>
              <a:t>stands for </a:t>
            </a:r>
          </a:p>
          <a:p>
            <a:pPr marL="0" indent="0">
              <a:buNone/>
            </a:pPr>
            <a:endParaRPr lang="en-GB" sz="2000" dirty="0"/>
          </a:p>
          <a:p>
            <a:pPr marL="0" indent="0">
              <a:buNone/>
            </a:pPr>
            <a:r>
              <a:rPr lang="en-GB" sz="2000" dirty="0"/>
              <a:t>Can you add some more similar verbs? </a:t>
            </a:r>
          </a:p>
          <a:p>
            <a:pPr marL="0" indent="0">
              <a:buNone/>
            </a:pPr>
            <a:endParaRPr lang="en-US" sz="2000" dirty="0"/>
          </a:p>
        </p:txBody>
      </p:sp>
      <p:pic>
        <p:nvPicPr>
          <p:cNvPr id="5" name="Picture 4" descr="Many question marks on black background">
            <a:extLst>
              <a:ext uri="{FF2B5EF4-FFF2-40B4-BE49-F238E27FC236}">
                <a16:creationId xmlns:a16="http://schemas.microsoft.com/office/drawing/2014/main" id="{C5A1CD6C-2FE0-CC56-0E7A-13AB351F5780}"/>
              </a:ext>
            </a:extLst>
          </p:cNvPr>
          <p:cNvPicPr>
            <a:picLocks noChangeAspect="1"/>
          </p:cNvPicPr>
          <p:nvPr/>
        </p:nvPicPr>
        <p:blipFill rotWithShape="1">
          <a:blip r:embed="rId2"/>
          <a:srcRect l="58767"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409ABAB1-330F-5460-EA67-40C8796BE2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5429" y="-946865"/>
            <a:ext cx="5011402" cy="2505701"/>
          </a:xfrm>
          <a:prstGeom prst="rect">
            <a:avLst/>
          </a:prstGeom>
        </p:spPr>
      </p:pic>
    </p:spTree>
    <p:extLst>
      <p:ext uri="{BB962C8B-B14F-4D97-AF65-F5344CB8AC3E}">
        <p14:creationId xmlns:p14="http://schemas.microsoft.com/office/powerpoint/2010/main" val="130159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E59AF-530F-E945-8C92-DC23E5D08E90}"/>
              </a:ext>
            </a:extLst>
          </p:cNvPr>
          <p:cNvSpPr>
            <a:spLocks noGrp="1"/>
          </p:cNvSpPr>
          <p:nvPr>
            <p:ph idx="1"/>
          </p:nvPr>
        </p:nvSpPr>
        <p:spPr>
          <a:xfrm>
            <a:off x="1280160" y="859535"/>
            <a:ext cx="10003190" cy="5587199"/>
          </a:xfrm>
        </p:spPr>
        <p:txBody>
          <a:bodyPr/>
          <a:lstStyle/>
          <a:p>
            <a:pPr marL="0" indent="0">
              <a:buNone/>
            </a:pPr>
            <a:r>
              <a:rPr lang="en-US" sz="2400" dirty="0"/>
              <a:t>2. In the text, find ten interesting and useful adjectives or nouns for describing personality. Add them to the table below.                                                                        </a:t>
            </a:r>
            <a:endParaRPr lang="en-US" sz="2400" b="1" dirty="0">
              <a:solidFill>
                <a:srgbClr val="00B050"/>
              </a:solidFill>
            </a:endParaRPr>
          </a:p>
          <a:p>
            <a:pPr marL="0" indent="0">
              <a:buNone/>
            </a:pPr>
            <a:endParaRPr lang="en-US" sz="2400" b="1" dirty="0">
              <a:solidFill>
                <a:srgbClr val="00B050"/>
              </a:solidFill>
            </a:endParaRPr>
          </a:p>
          <a:p>
            <a:pPr marL="0" indent="0">
              <a:buNone/>
            </a:pPr>
            <a:endParaRPr lang="en-US" dirty="0"/>
          </a:p>
        </p:txBody>
      </p:sp>
      <p:graphicFrame>
        <p:nvGraphicFramePr>
          <p:cNvPr id="5" name="Table 4">
            <a:extLst>
              <a:ext uri="{FF2B5EF4-FFF2-40B4-BE49-F238E27FC236}">
                <a16:creationId xmlns:a16="http://schemas.microsoft.com/office/drawing/2014/main" id="{B25A916D-C607-8940-9203-6790B7F5D9F3}"/>
              </a:ext>
            </a:extLst>
          </p:cNvPr>
          <p:cNvGraphicFramePr>
            <a:graphicFrameLocks noGrp="1"/>
          </p:cNvGraphicFramePr>
          <p:nvPr>
            <p:extLst>
              <p:ext uri="{D42A27DB-BD31-4B8C-83A1-F6EECF244321}">
                <p14:modId xmlns:p14="http://schemas.microsoft.com/office/powerpoint/2010/main" val="192374218"/>
              </p:ext>
            </p:extLst>
          </p:nvPr>
        </p:nvGraphicFramePr>
        <p:xfrm>
          <a:off x="1793424" y="1831995"/>
          <a:ext cx="8128000" cy="1955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84819282"/>
                    </a:ext>
                  </a:extLst>
                </a:gridCol>
                <a:gridCol w="4064000">
                  <a:extLst>
                    <a:ext uri="{9D8B030D-6E8A-4147-A177-3AD203B41FA5}">
                      <a16:colId xmlns:a16="http://schemas.microsoft.com/office/drawing/2014/main" val="1139220784"/>
                    </a:ext>
                  </a:extLst>
                </a:gridCol>
              </a:tblGrid>
              <a:tr h="0">
                <a:tc>
                  <a:txBody>
                    <a:bodyPr/>
                    <a:lstStyle/>
                    <a:p>
                      <a:r>
                        <a:rPr lang="en-US" sz="2000" dirty="0"/>
                        <a:t>Adjective</a:t>
                      </a:r>
                    </a:p>
                  </a:txBody>
                  <a:tcPr/>
                </a:tc>
                <a:tc>
                  <a:txBody>
                    <a:bodyPr/>
                    <a:lstStyle/>
                    <a:p>
                      <a:r>
                        <a:rPr lang="en-US" sz="2000" dirty="0"/>
                        <a:t>  Noun</a:t>
                      </a:r>
                    </a:p>
                  </a:txBody>
                  <a:tcPr/>
                </a:tc>
                <a:extLst>
                  <a:ext uri="{0D108BD9-81ED-4DB2-BD59-A6C34878D82A}">
                    <a16:rowId xmlns:a16="http://schemas.microsoft.com/office/drawing/2014/main" val="4183585863"/>
                  </a:ext>
                </a:extLst>
              </a:tr>
              <a:tr h="370840">
                <a:tc>
                  <a:txBody>
                    <a:bodyPr/>
                    <a:lstStyle/>
                    <a:p>
                      <a:r>
                        <a:rPr lang="en-US" sz="2000" dirty="0"/>
                        <a:t>assertive </a:t>
                      </a:r>
                    </a:p>
                  </a:txBody>
                  <a:tcPr/>
                </a:tc>
                <a:tc>
                  <a:txBody>
                    <a:bodyPr/>
                    <a:lstStyle/>
                    <a:p>
                      <a:r>
                        <a:rPr lang="en-US" sz="2000" dirty="0"/>
                        <a:t>assertiveness</a:t>
                      </a:r>
                    </a:p>
                  </a:txBody>
                  <a:tcPr/>
                </a:tc>
                <a:extLst>
                  <a:ext uri="{0D108BD9-81ED-4DB2-BD59-A6C34878D82A}">
                    <a16:rowId xmlns:a16="http://schemas.microsoft.com/office/drawing/2014/main" val="4254227329"/>
                  </a:ext>
                </a:extLst>
              </a:tr>
              <a:tr h="370840">
                <a:tc>
                  <a:txBody>
                    <a:bodyPr/>
                    <a:lstStyle/>
                    <a:p>
                      <a:r>
                        <a:rPr lang="en-US" sz="2000" dirty="0"/>
                        <a:t>ambitious </a:t>
                      </a:r>
                    </a:p>
                  </a:txBody>
                  <a:tcPr/>
                </a:tc>
                <a:tc>
                  <a:txBody>
                    <a:bodyPr/>
                    <a:lstStyle/>
                    <a:p>
                      <a:r>
                        <a:rPr lang="en-US" sz="2000" dirty="0"/>
                        <a:t>ambition</a:t>
                      </a:r>
                    </a:p>
                  </a:txBody>
                  <a:tcPr/>
                </a:tc>
                <a:extLst>
                  <a:ext uri="{0D108BD9-81ED-4DB2-BD59-A6C34878D82A}">
                    <a16:rowId xmlns:a16="http://schemas.microsoft.com/office/drawing/2014/main" val="3055327374"/>
                  </a:ext>
                </a:extLst>
              </a:tr>
              <a:tr h="370840">
                <a:tc>
                  <a:txBody>
                    <a:bodyPr/>
                    <a:lstStyle/>
                    <a:p>
                      <a:r>
                        <a:rPr lang="en-US" sz="2000" dirty="0"/>
                        <a:t>enthusiastic </a:t>
                      </a:r>
                    </a:p>
                  </a:txBody>
                  <a:tcPr/>
                </a:tc>
                <a:tc>
                  <a:txBody>
                    <a:bodyPr/>
                    <a:lstStyle/>
                    <a:p>
                      <a:r>
                        <a:rPr lang="en-US" sz="2000" dirty="0"/>
                        <a:t>enthusiasm </a:t>
                      </a:r>
                    </a:p>
                  </a:txBody>
                  <a:tcPr/>
                </a:tc>
                <a:extLst>
                  <a:ext uri="{0D108BD9-81ED-4DB2-BD59-A6C34878D82A}">
                    <a16:rowId xmlns:a16="http://schemas.microsoft.com/office/drawing/2014/main" val="1805413858"/>
                  </a:ext>
                </a:extLst>
              </a:tr>
              <a:tr h="370840">
                <a:tc>
                  <a:txBody>
                    <a:bodyPr/>
                    <a:lstStyle/>
                    <a:p>
                      <a:r>
                        <a:rPr lang="en-US" dirty="0"/>
                        <a:t>… </a:t>
                      </a:r>
                    </a:p>
                  </a:txBody>
                  <a:tcPr/>
                </a:tc>
                <a:tc>
                  <a:txBody>
                    <a:bodyPr/>
                    <a:lstStyle/>
                    <a:p>
                      <a:r>
                        <a:rPr lang="en-US" dirty="0"/>
                        <a:t>…</a:t>
                      </a:r>
                    </a:p>
                  </a:txBody>
                  <a:tcPr/>
                </a:tc>
                <a:extLst>
                  <a:ext uri="{0D108BD9-81ED-4DB2-BD59-A6C34878D82A}">
                    <a16:rowId xmlns:a16="http://schemas.microsoft.com/office/drawing/2014/main" val="3752295290"/>
                  </a:ext>
                </a:extLst>
              </a:tr>
            </a:tbl>
          </a:graphicData>
        </a:graphic>
      </p:graphicFrame>
      <p:sp>
        <p:nvSpPr>
          <p:cNvPr id="6" name="TextBox 5">
            <a:extLst>
              <a:ext uri="{FF2B5EF4-FFF2-40B4-BE49-F238E27FC236}">
                <a16:creationId xmlns:a16="http://schemas.microsoft.com/office/drawing/2014/main" id="{6F092481-6A8D-7A49-95B8-B2287F302593}"/>
              </a:ext>
            </a:extLst>
          </p:cNvPr>
          <p:cNvSpPr txBox="1"/>
          <p:nvPr/>
        </p:nvSpPr>
        <p:spPr>
          <a:xfrm>
            <a:off x="1366837" y="4041427"/>
            <a:ext cx="9916513" cy="1569660"/>
          </a:xfrm>
          <a:prstGeom prst="rect">
            <a:avLst/>
          </a:prstGeom>
          <a:noFill/>
        </p:spPr>
        <p:txBody>
          <a:bodyPr wrap="square" rtlCol="0">
            <a:spAutoFit/>
          </a:bodyPr>
          <a:lstStyle/>
          <a:p>
            <a:r>
              <a:rPr lang="en-US" sz="2400" dirty="0"/>
              <a:t>3. Is the main word stress the same in the adjective and the noun?                                                                   </a:t>
            </a:r>
            <a:endParaRPr lang="en-US" sz="2400" b="1" dirty="0">
              <a:solidFill>
                <a:srgbClr val="00B050"/>
              </a:solidFill>
            </a:endParaRPr>
          </a:p>
          <a:p>
            <a:endParaRPr lang="en-US" sz="2400" b="1" dirty="0">
              <a:solidFill>
                <a:srgbClr val="00B050"/>
              </a:solidFill>
            </a:endParaRPr>
          </a:p>
          <a:p>
            <a:endParaRPr lang="en-US" sz="2400" b="1" dirty="0">
              <a:solidFill>
                <a:srgbClr val="00B050"/>
              </a:solidFill>
            </a:endParaRPr>
          </a:p>
          <a:p>
            <a:r>
              <a:rPr lang="en-US" sz="2400" dirty="0"/>
              <a:t>4. Which of the words best and least describe you?  Why?           </a:t>
            </a:r>
            <a:endParaRPr lang="en-US" sz="2400" b="1" dirty="0">
              <a:solidFill>
                <a:srgbClr val="00B050"/>
              </a:solidFill>
            </a:endParaRPr>
          </a:p>
        </p:txBody>
      </p:sp>
      <p:sp>
        <p:nvSpPr>
          <p:cNvPr id="4" name="TextBox 3">
            <a:extLst>
              <a:ext uri="{FF2B5EF4-FFF2-40B4-BE49-F238E27FC236}">
                <a16:creationId xmlns:a16="http://schemas.microsoft.com/office/drawing/2014/main" id="{E80DE810-74AB-E74C-8BCD-D42FFDAC8FEC}"/>
              </a:ext>
            </a:extLst>
          </p:cNvPr>
          <p:cNvSpPr txBox="1"/>
          <p:nvPr/>
        </p:nvSpPr>
        <p:spPr>
          <a:xfrm>
            <a:off x="9115252" y="1240848"/>
            <a:ext cx="1180215" cy="677108"/>
          </a:xfrm>
          <a:prstGeom prst="rect">
            <a:avLst/>
          </a:prstGeom>
          <a:noFill/>
        </p:spPr>
        <p:txBody>
          <a:bodyPr wrap="square" rtlCol="0">
            <a:spAutoFit/>
          </a:bodyPr>
          <a:lstStyle/>
          <a:p>
            <a:r>
              <a:rPr lang="en-US" dirty="0"/>
              <a:t>  </a:t>
            </a:r>
            <a:r>
              <a:rPr lang="en-US" sz="2000" b="1" dirty="0">
                <a:solidFill>
                  <a:srgbClr val="00B050"/>
                </a:solidFill>
              </a:rPr>
              <a:t>(TALO)</a:t>
            </a:r>
          </a:p>
          <a:p>
            <a:endParaRPr lang="en-US" dirty="0"/>
          </a:p>
        </p:txBody>
      </p:sp>
      <p:sp>
        <p:nvSpPr>
          <p:cNvPr id="7" name="TextBox 6">
            <a:extLst>
              <a:ext uri="{FF2B5EF4-FFF2-40B4-BE49-F238E27FC236}">
                <a16:creationId xmlns:a16="http://schemas.microsoft.com/office/drawing/2014/main" id="{C08C88A7-DDD1-0449-BA20-8B37A8C556C7}"/>
              </a:ext>
            </a:extLst>
          </p:cNvPr>
          <p:cNvSpPr txBox="1"/>
          <p:nvPr/>
        </p:nvSpPr>
        <p:spPr>
          <a:xfrm>
            <a:off x="9115252" y="4466432"/>
            <a:ext cx="1180215" cy="677108"/>
          </a:xfrm>
          <a:prstGeom prst="rect">
            <a:avLst/>
          </a:prstGeom>
          <a:noFill/>
        </p:spPr>
        <p:txBody>
          <a:bodyPr wrap="square" rtlCol="0">
            <a:spAutoFit/>
          </a:bodyPr>
          <a:lstStyle/>
          <a:p>
            <a:r>
              <a:rPr lang="en-US" dirty="0"/>
              <a:t>  </a:t>
            </a:r>
            <a:r>
              <a:rPr lang="en-US" sz="2000" b="1" dirty="0">
                <a:solidFill>
                  <a:srgbClr val="00B050"/>
                </a:solidFill>
              </a:rPr>
              <a:t>(TALO)</a:t>
            </a:r>
          </a:p>
          <a:p>
            <a:endParaRPr lang="en-US" dirty="0"/>
          </a:p>
        </p:txBody>
      </p:sp>
      <p:sp>
        <p:nvSpPr>
          <p:cNvPr id="8" name="TextBox 7">
            <a:extLst>
              <a:ext uri="{FF2B5EF4-FFF2-40B4-BE49-F238E27FC236}">
                <a16:creationId xmlns:a16="http://schemas.microsoft.com/office/drawing/2014/main" id="{FEB4B429-4884-5B40-B532-90FAF08B9326}"/>
              </a:ext>
            </a:extLst>
          </p:cNvPr>
          <p:cNvSpPr txBox="1"/>
          <p:nvPr/>
        </p:nvSpPr>
        <p:spPr>
          <a:xfrm>
            <a:off x="9115252" y="5611087"/>
            <a:ext cx="1180215" cy="677108"/>
          </a:xfrm>
          <a:prstGeom prst="rect">
            <a:avLst/>
          </a:prstGeom>
          <a:noFill/>
        </p:spPr>
        <p:txBody>
          <a:bodyPr wrap="square" rtlCol="0">
            <a:spAutoFit/>
          </a:bodyPr>
          <a:lstStyle/>
          <a:p>
            <a:r>
              <a:rPr lang="en-US" dirty="0"/>
              <a:t>  </a:t>
            </a:r>
            <a:r>
              <a:rPr lang="en-US" sz="2000" b="1" dirty="0">
                <a:solidFill>
                  <a:srgbClr val="00B050"/>
                </a:solidFill>
              </a:rPr>
              <a:t>(TASP)</a:t>
            </a:r>
          </a:p>
          <a:p>
            <a:endParaRPr lang="en-US" dirty="0"/>
          </a:p>
        </p:txBody>
      </p:sp>
      <p:pic>
        <p:nvPicPr>
          <p:cNvPr id="2" name="图片 1">
            <a:extLst>
              <a:ext uri="{FF2B5EF4-FFF2-40B4-BE49-F238E27FC236}">
                <a16:creationId xmlns:a16="http://schemas.microsoft.com/office/drawing/2014/main" id="{38714E9E-0978-5B59-1AA4-E2691C17D57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83" y="-788219"/>
            <a:ext cx="5011402" cy="2505701"/>
          </a:xfrm>
          <a:prstGeom prst="rect">
            <a:avLst/>
          </a:prstGeom>
        </p:spPr>
      </p:pic>
    </p:spTree>
    <p:extLst>
      <p:ext uri="{BB962C8B-B14F-4D97-AF65-F5344CB8AC3E}">
        <p14:creationId xmlns:p14="http://schemas.microsoft.com/office/powerpoint/2010/main" val="73522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1A31DE-DCB4-4547-AC6D-940DC6F4E9C0}"/>
              </a:ext>
            </a:extLst>
          </p:cNvPr>
          <p:cNvSpPr>
            <a:spLocks noGrp="1"/>
          </p:cNvSpPr>
          <p:nvPr>
            <p:ph idx="1"/>
          </p:nvPr>
        </p:nvSpPr>
        <p:spPr>
          <a:xfrm>
            <a:off x="838200" y="1500997"/>
            <a:ext cx="6390736" cy="5055078"/>
          </a:xfrm>
        </p:spPr>
        <p:txBody>
          <a:bodyPr>
            <a:normAutofit/>
          </a:bodyPr>
          <a:lstStyle/>
          <a:p>
            <a:pPr marL="0" indent="0">
              <a:buNone/>
            </a:pPr>
            <a:br>
              <a:rPr lang="en-GB" sz="2000" dirty="0"/>
            </a:br>
            <a:endParaRPr lang="en-GB" sz="2000" dirty="0"/>
          </a:p>
          <a:p>
            <a:pPr marL="0" indent="0">
              <a:buNone/>
            </a:pPr>
            <a:r>
              <a:rPr lang="en-GB" b="1" dirty="0"/>
              <a:t>5. Work in pairs and discuss the questions. </a:t>
            </a:r>
            <a:r>
              <a:rPr lang="en-GB" b="1" i="1" dirty="0"/>
              <a:t>(TASP / TAVI / TALO/ TASE?) </a:t>
            </a:r>
          </a:p>
          <a:p>
            <a:pPr marL="0" indent="0">
              <a:buNone/>
            </a:pPr>
            <a:endParaRPr lang="en-GB" sz="2000" b="1" i="1" dirty="0"/>
          </a:p>
          <a:p>
            <a:pPr marL="0" indent="0">
              <a:buNone/>
            </a:pPr>
            <a:r>
              <a:rPr lang="en-GB" sz="2000" b="1" dirty="0"/>
              <a:t>1. Do you tend to wear the same-coloured clothes or a variety of colours? Which colours and why? </a:t>
            </a:r>
          </a:p>
          <a:p>
            <a:pPr marL="0" indent="0">
              <a:buNone/>
            </a:pPr>
            <a:endParaRPr lang="en-GB" sz="2000" dirty="0"/>
          </a:p>
          <a:p>
            <a:pPr marL="0" indent="0">
              <a:buNone/>
            </a:pPr>
            <a:r>
              <a:rPr lang="en-GB" sz="2000" b="1" dirty="0"/>
              <a:t>2. What does your appearance say about you? Think about clothes, colours, hair, accessories etc. </a:t>
            </a:r>
            <a:endParaRPr lang="en-GB" sz="2000" dirty="0"/>
          </a:p>
          <a:p>
            <a:pPr marL="0" indent="0">
              <a:buNone/>
            </a:pPr>
            <a:endParaRPr lang="en-US" sz="2000" dirty="0"/>
          </a:p>
        </p:txBody>
      </p:sp>
      <p:pic>
        <p:nvPicPr>
          <p:cNvPr id="2" name="Picture 1">
            <a:extLst>
              <a:ext uri="{FF2B5EF4-FFF2-40B4-BE49-F238E27FC236}">
                <a16:creationId xmlns:a16="http://schemas.microsoft.com/office/drawing/2014/main" id="{34B0A4BB-EF51-ACC5-79CA-7CDAAF9D0815}"/>
              </a:ext>
            </a:extLst>
          </p:cNvPr>
          <p:cNvPicPr>
            <a:picLocks noChangeAspect="1"/>
          </p:cNvPicPr>
          <p:nvPr/>
        </p:nvPicPr>
        <p:blipFill rotWithShape="1">
          <a:blip r:embed="rId2"/>
          <a:srcRect r="5881" b="1"/>
          <a:stretch/>
        </p:blipFill>
        <p:spPr>
          <a:xfrm>
            <a:off x="6773173" y="1756376"/>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4" name="图片 3">
            <a:extLst>
              <a:ext uri="{FF2B5EF4-FFF2-40B4-BE49-F238E27FC236}">
                <a16:creationId xmlns:a16="http://schemas.microsoft.com/office/drawing/2014/main" id="{168F5C70-3F9A-1E4B-20BD-718E7B98DB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83" y="-855425"/>
            <a:ext cx="5011402" cy="2505701"/>
          </a:xfrm>
          <a:prstGeom prst="rect">
            <a:avLst/>
          </a:prstGeom>
        </p:spPr>
      </p:pic>
    </p:spTree>
    <p:extLst>
      <p:ext uri="{BB962C8B-B14F-4D97-AF65-F5344CB8AC3E}">
        <p14:creationId xmlns:p14="http://schemas.microsoft.com/office/powerpoint/2010/main" val="379556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Many question marks on black background">
            <a:extLst>
              <a:ext uri="{FF2B5EF4-FFF2-40B4-BE49-F238E27FC236}">
                <a16:creationId xmlns:a16="http://schemas.microsoft.com/office/drawing/2014/main" id="{93E2AA5B-EA35-BB21-15E0-08FD9CE16907}"/>
              </a:ext>
            </a:extLst>
          </p:cNvPr>
          <p:cNvPicPr>
            <a:picLocks noChangeAspect="1"/>
          </p:cNvPicPr>
          <p:nvPr/>
        </p:nvPicPr>
        <p:blipFill rotWithShape="1">
          <a:blip r:embed="rId2"/>
          <a:srcRect l="45594" r="2" b="2"/>
          <a:stretch/>
        </p:blipFill>
        <p:spPr>
          <a:xfrm>
            <a:off x="20" y="10"/>
            <a:ext cx="367483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0DBADF1-488E-B04C-A62D-C29FA48E01B3}"/>
              </a:ext>
            </a:extLst>
          </p:cNvPr>
          <p:cNvSpPr>
            <a:spLocks noGrp="1"/>
          </p:cNvSpPr>
          <p:nvPr>
            <p:ph idx="1"/>
          </p:nvPr>
        </p:nvSpPr>
        <p:spPr>
          <a:xfrm>
            <a:off x="4451230" y="1017917"/>
            <a:ext cx="6902568" cy="5159046"/>
          </a:xfrm>
        </p:spPr>
        <p:txBody>
          <a:bodyPr>
            <a:normAutofit/>
          </a:bodyPr>
          <a:lstStyle/>
          <a:p>
            <a:r>
              <a:rPr lang="en-GB" sz="2700" dirty="0"/>
              <a:t>6.1  Find three examples of ‘a lack of ...? (TAVI/TALO/TASP/TASE?) </a:t>
            </a:r>
          </a:p>
          <a:p>
            <a:pPr marL="0" indent="0">
              <a:buNone/>
            </a:pPr>
            <a:endParaRPr lang="en-GB" sz="2700" dirty="0"/>
          </a:p>
          <a:p>
            <a:pPr marL="1257300" lvl="3" indent="0">
              <a:buNone/>
            </a:pPr>
            <a:endParaRPr lang="en-GB" sz="2700" dirty="0"/>
          </a:p>
          <a:p>
            <a:pPr marL="1257300" lvl="3" indent="0">
              <a:buNone/>
            </a:pPr>
            <a:endParaRPr lang="en-GB" sz="2700" dirty="0"/>
          </a:p>
          <a:p>
            <a:pPr marL="1257300" lvl="3" indent="0">
              <a:buNone/>
            </a:pPr>
            <a:endParaRPr lang="en-GB" sz="2700" dirty="0"/>
          </a:p>
          <a:p>
            <a:r>
              <a:rPr lang="en-GB" sz="2700" dirty="0"/>
              <a:t>6.2  What are other useful/common collocations with ‘a lack of’?  (T-led/Ss-led)</a:t>
            </a:r>
          </a:p>
          <a:p>
            <a:pPr marL="0" indent="0">
              <a:buNone/>
            </a:pPr>
            <a:endParaRPr lang="en-GB" sz="2700" dirty="0"/>
          </a:p>
          <a:p>
            <a:r>
              <a:rPr lang="en-GB" sz="2700" dirty="0"/>
              <a:t>6.3  What other forms of ‘lack’ are there? </a:t>
            </a:r>
          </a:p>
          <a:p>
            <a:pPr marL="0" indent="0">
              <a:buNone/>
            </a:pPr>
            <a:endParaRPr lang="en-US" sz="2000" dirty="0"/>
          </a:p>
        </p:txBody>
      </p:sp>
      <p:sp>
        <p:nvSpPr>
          <p:cNvPr id="2" name="Rectangle 1">
            <a:extLst>
              <a:ext uri="{FF2B5EF4-FFF2-40B4-BE49-F238E27FC236}">
                <a16:creationId xmlns:a16="http://schemas.microsoft.com/office/drawing/2014/main" id="{94ECA669-F9BC-7900-739B-A2FB5780337F}"/>
              </a:ext>
            </a:extLst>
          </p:cNvPr>
          <p:cNvSpPr/>
          <p:nvPr/>
        </p:nvSpPr>
        <p:spPr>
          <a:xfrm>
            <a:off x="4744528" y="1997015"/>
            <a:ext cx="4088921" cy="1431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3" indent="0">
              <a:buNone/>
            </a:pPr>
            <a:r>
              <a:rPr lang="en-GB" sz="2500" dirty="0"/>
              <a:t>a lack of depth</a:t>
            </a:r>
            <a:br>
              <a:rPr lang="en-GB" sz="2500" dirty="0"/>
            </a:br>
            <a:r>
              <a:rPr lang="en-GB" sz="2500" dirty="0"/>
              <a:t>a lack of personality </a:t>
            </a:r>
          </a:p>
          <a:p>
            <a:pPr marL="1257300" lvl="3" indent="0">
              <a:buNone/>
            </a:pPr>
            <a:r>
              <a:rPr lang="en-GB" sz="2500" dirty="0"/>
              <a:t>a lack of conviction </a:t>
            </a:r>
          </a:p>
        </p:txBody>
      </p:sp>
      <p:pic>
        <p:nvPicPr>
          <p:cNvPr id="4" name="图片 3">
            <a:extLst>
              <a:ext uri="{FF2B5EF4-FFF2-40B4-BE49-F238E27FC236}">
                <a16:creationId xmlns:a16="http://schemas.microsoft.com/office/drawing/2014/main" id="{85CAC512-2010-3CB7-79F0-9CB44EEA1B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5529" y="-915971"/>
            <a:ext cx="5011402" cy="2505701"/>
          </a:xfrm>
          <a:prstGeom prst="rect">
            <a:avLst/>
          </a:prstGeom>
        </p:spPr>
      </p:pic>
    </p:spTree>
    <p:extLst>
      <p:ext uri="{BB962C8B-B14F-4D97-AF65-F5344CB8AC3E}">
        <p14:creationId xmlns:p14="http://schemas.microsoft.com/office/powerpoint/2010/main" val="26203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application&#10;&#10;Description automatically generated">
            <a:extLst>
              <a:ext uri="{FF2B5EF4-FFF2-40B4-BE49-F238E27FC236}">
                <a16:creationId xmlns:a16="http://schemas.microsoft.com/office/drawing/2014/main" id="{94DF48CF-D283-3DF0-6C63-EE99BC46008C}"/>
              </a:ext>
            </a:extLst>
          </p:cNvPr>
          <p:cNvPicPr>
            <a:picLocks noGrp="1" noChangeAspect="1"/>
          </p:cNvPicPr>
          <p:nvPr>
            <p:ph idx="1"/>
          </p:nvPr>
        </p:nvPicPr>
        <p:blipFill>
          <a:blip r:embed="rId2"/>
          <a:stretch>
            <a:fillRect/>
          </a:stretch>
        </p:blipFill>
        <p:spPr>
          <a:xfrm>
            <a:off x="387504" y="707103"/>
            <a:ext cx="4963709" cy="5870863"/>
          </a:xfrm>
          <a:prstGeom prst="rect">
            <a:avLst/>
          </a:prstGeom>
          <a:ln>
            <a:noFill/>
          </a:ln>
        </p:spPr>
      </p:pic>
      <p:pic>
        <p:nvPicPr>
          <p:cNvPr id="7" name="Picture 6" descr="Graphical user interface, text, application, email&#10;&#10;Description automatically generated">
            <a:extLst>
              <a:ext uri="{FF2B5EF4-FFF2-40B4-BE49-F238E27FC236}">
                <a16:creationId xmlns:a16="http://schemas.microsoft.com/office/drawing/2014/main" id="{92C61A13-3D37-64C7-A476-0E6A9F03DA01}"/>
              </a:ext>
            </a:extLst>
          </p:cNvPr>
          <p:cNvPicPr>
            <a:picLocks noChangeAspect="1"/>
          </p:cNvPicPr>
          <p:nvPr/>
        </p:nvPicPr>
        <p:blipFill>
          <a:blip r:embed="rId3"/>
          <a:stretch>
            <a:fillRect/>
          </a:stretch>
        </p:blipFill>
        <p:spPr>
          <a:xfrm>
            <a:off x="5738717" y="593011"/>
            <a:ext cx="4845236" cy="5984955"/>
          </a:xfrm>
          <a:prstGeom prst="rect">
            <a:avLst/>
          </a:prstGeom>
        </p:spPr>
      </p:pic>
      <p:pic>
        <p:nvPicPr>
          <p:cNvPr id="2" name="图片 1">
            <a:extLst>
              <a:ext uri="{FF2B5EF4-FFF2-40B4-BE49-F238E27FC236}">
                <a16:creationId xmlns:a16="http://schemas.microsoft.com/office/drawing/2014/main" id="{23C2AB20-66FB-C546-CAF7-CB98610080C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479" y="-899299"/>
            <a:ext cx="5011402" cy="2505701"/>
          </a:xfrm>
          <a:prstGeom prst="rect">
            <a:avLst/>
          </a:prstGeom>
        </p:spPr>
      </p:pic>
    </p:spTree>
    <p:extLst>
      <p:ext uri="{BB962C8B-B14F-4D97-AF65-F5344CB8AC3E}">
        <p14:creationId xmlns:p14="http://schemas.microsoft.com/office/powerpoint/2010/main" val="6274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077CBC8-404D-EA43-81C7-E91905D07E8A}"/>
              </a:ext>
            </a:extLst>
          </p:cNvPr>
          <p:cNvSpPr>
            <a:spLocks noGrp="1"/>
          </p:cNvSpPr>
          <p:nvPr>
            <p:ph type="title"/>
          </p:nvPr>
        </p:nvSpPr>
        <p:spPr>
          <a:xfrm>
            <a:off x="838200" y="713312"/>
            <a:ext cx="4038600" cy="5431376"/>
          </a:xfrm>
        </p:spPr>
        <p:txBody>
          <a:bodyPr>
            <a:normAutofit/>
          </a:bodyPr>
          <a:lstStyle/>
          <a:p>
            <a:r>
              <a:rPr lang="en-GB" dirty="0"/>
              <a:t>Complete the definitions with words and expressions from the text. </a:t>
            </a:r>
            <a:br>
              <a:rPr lang="en-GB" dirty="0"/>
            </a:br>
            <a:br>
              <a:rPr lang="en-GB" dirty="0"/>
            </a:br>
            <a:endParaRPr lang="en-US" dirty="0"/>
          </a:p>
        </p:txBody>
      </p:sp>
      <p:sp>
        <p:nvSpPr>
          <p:cNvPr id="3" name="Content Placeholder 2">
            <a:extLst>
              <a:ext uri="{FF2B5EF4-FFF2-40B4-BE49-F238E27FC236}">
                <a16:creationId xmlns:a16="http://schemas.microsoft.com/office/drawing/2014/main" id="{126DE364-5E09-2046-BA0C-3CFF6F1F21CB}"/>
              </a:ext>
            </a:extLst>
          </p:cNvPr>
          <p:cNvSpPr>
            <a:spLocks noGrp="1"/>
          </p:cNvSpPr>
          <p:nvPr>
            <p:ph idx="1"/>
          </p:nvPr>
        </p:nvSpPr>
        <p:spPr>
          <a:xfrm>
            <a:off x="5089585" y="713313"/>
            <a:ext cx="6849373" cy="5431376"/>
          </a:xfrm>
        </p:spPr>
        <p:txBody>
          <a:bodyPr anchor="ctr">
            <a:normAutofit/>
          </a:bodyPr>
          <a:lstStyle/>
          <a:p>
            <a:pPr marL="0" indent="0">
              <a:buNone/>
            </a:pPr>
            <a:r>
              <a:rPr lang="en-GB" sz="2200" dirty="0"/>
              <a:t>1  ‘A ____-______ is someone who is determined to succeed and  works hard to achieve this. </a:t>
            </a:r>
          </a:p>
          <a:p>
            <a:pPr marL="0" indent="0">
              <a:buNone/>
            </a:pPr>
            <a:r>
              <a:rPr lang="en-GB" sz="2200" dirty="0"/>
              <a:t>2  ‘A _____-_____’ is a person who works well with other people as part of a group. </a:t>
            </a:r>
          </a:p>
          <a:p>
            <a:pPr marL="0" indent="0">
              <a:buNone/>
            </a:pPr>
            <a:r>
              <a:rPr lang="en-GB" sz="2200" dirty="0"/>
              <a:t>3  ‘A bit of a __________ describes a person who likes to entertain people by doing or saying funny things. </a:t>
            </a:r>
          </a:p>
          <a:p>
            <a:pPr marL="0" indent="0">
              <a:buNone/>
            </a:pPr>
            <a:r>
              <a:rPr lang="en-GB" sz="2200" dirty="0"/>
              <a:t>4  ‘A bit of a __________ describes someone who prefers to be independent and to do things on their own. </a:t>
            </a:r>
          </a:p>
          <a:p>
            <a:pPr marL="0" indent="0">
              <a:buNone/>
            </a:pPr>
            <a:endParaRPr lang="en-GB" sz="2000" dirty="0"/>
          </a:p>
          <a:p>
            <a:pPr marL="0" indent="0">
              <a:buNone/>
            </a:pPr>
            <a:r>
              <a:rPr lang="en-GB" sz="2200" dirty="0"/>
              <a:t>Do you know any people who fit any of the descriptions?  </a:t>
            </a:r>
          </a:p>
          <a:p>
            <a:pPr marL="0" indent="0">
              <a:buNone/>
            </a:pPr>
            <a:endParaRPr lang="en-US" sz="2000" dirty="0"/>
          </a:p>
        </p:txBody>
      </p:sp>
      <p:sp>
        <p:nvSpPr>
          <p:cNvPr id="4" name="TextBox 3">
            <a:extLst>
              <a:ext uri="{FF2B5EF4-FFF2-40B4-BE49-F238E27FC236}">
                <a16:creationId xmlns:a16="http://schemas.microsoft.com/office/drawing/2014/main" id="{9B26B741-B3F9-1FA4-12A3-2F4C166966B7}"/>
              </a:ext>
            </a:extLst>
          </p:cNvPr>
          <p:cNvSpPr txBox="1"/>
          <p:nvPr/>
        </p:nvSpPr>
        <p:spPr>
          <a:xfrm>
            <a:off x="10683666" y="5165909"/>
            <a:ext cx="1180215" cy="677108"/>
          </a:xfrm>
          <a:prstGeom prst="rect">
            <a:avLst/>
          </a:prstGeom>
          <a:noFill/>
        </p:spPr>
        <p:txBody>
          <a:bodyPr wrap="square" rtlCol="0">
            <a:spAutoFit/>
          </a:bodyPr>
          <a:lstStyle/>
          <a:p>
            <a:r>
              <a:rPr lang="en-US" dirty="0"/>
              <a:t>  </a:t>
            </a:r>
            <a:r>
              <a:rPr lang="en-US" sz="2000" b="1" dirty="0">
                <a:solidFill>
                  <a:srgbClr val="00B050"/>
                </a:solidFill>
              </a:rPr>
              <a:t>(TASP)</a:t>
            </a:r>
          </a:p>
          <a:p>
            <a:endParaRPr lang="en-US" dirty="0"/>
          </a:p>
        </p:txBody>
      </p:sp>
      <p:sp>
        <p:nvSpPr>
          <p:cNvPr id="7" name="TextBox 6">
            <a:extLst>
              <a:ext uri="{FF2B5EF4-FFF2-40B4-BE49-F238E27FC236}">
                <a16:creationId xmlns:a16="http://schemas.microsoft.com/office/drawing/2014/main" id="{C08C88A7-DDD1-0449-BA20-8B37A8C556C7}"/>
              </a:ext>
            </a:extLst>
          </p:cNvPr>
          <p:cNvSpPr txBox="1"/>
          <p:nvPr/>
        </p:nvSpPr>
        <p:spPr>
          <a:xfrm>
            <a:off x="918226" y="4334912"/>
            <a:ext cx="148534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  </a:t>
            </a:r>
            <a:r>
              <a:rPr lang="en-US" sz="3000" b="1" dirty="0">
                <a:solidFill>
                  <a:srgbClr val="00B050"/>
                </a:solidFill>
              </a:rPr>
              <a:t>(TALO)</a:t>
            </a:r>
          </a:p>
          <a:p>
            <a:endParaRPr lang="en-US" dirty="0"/>
          </a:p>
        </p:txBody>
      </p:sp>
      <p:pic>
        <p:nvPicPr>
          <p:cNvPr id="5" name="图片 4">
            <a:extLst>
              <a:ext uri="{FF2B5EF4-FFF2-40B4-BE49-F238E27FC236}">
                <a16:creationId xmlns:a16="http://schemas.microsoft.com/office/drawing/2014/main" id="{39AFB550-BE05-0001-E548-B3C337D5BB9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11999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6624-5037-3654-17A6-12A1A0EE9333}"/>
              </a:ext>
            </a:extLst>
          </p:cNvPr>
          <p:cNvSpPr>
            <a:spLocks noGrp="1"/>
          </p:cNvSpPr>
          <p:nvPr>
            <p:ph type="title"/>
          </p:nvPr>
        </p:nvSpPr>
        <p:spPr/>
        <p:txBody>
          <a:bodyPr/>
          <a:lstStyle/>
          <a:p>
            <a:r>
              <a:rPr lang="en-US" dirty="0"/>
              <a:t>A personality quiz</a:t>
            </a:r>
          </a:p>
        </p:txBody>
      </p:sp>
      <p:sp>
        <p:nvSpPr>
          <p:cNvPr id="3" name="Content Placeholder 2">
            <a:extLst>
              <a:ext uri="{FF2B5EF4-FFF2-40B4-BE49-F238E27FC236}">
                <a16:creationId xmlns:a16="http://schemas.microsoft.com/office/drawing/2014/main" id="{E7FBA658-B5BC-5420-BCAC-1B1A11EC30B4}"/>
              </a:ext>
            </a:extLst>
          </p:cNvPr>
          <p:cNvSpPr>
            <a:spLocks noGrp="1"/>
          </p:cNvSpPr>
          <p:nvPr>
            <p:ph idx="1"/>
          </p:nvPr>
        </p:nvSpPr>
        <p:spPr>
          <a:xfrm>
            <a:off x="483080" y="1536939"/>
            <a:ext cx="4813540" cy="4955936"/>
          </a:xfrm>
        </p:spPr>
        <p:txBody>
          <a:bodyPr>
            <a:normAutofit fontScale="77500" lnSpcReduction="20000"/>
          </a:bodyPr>
          <a:lstStyle/>
          <a:p>
            <a:pPr marL="0" indent="0">
              <a:buNone/>
            </a:pPr>
            <a:r>
              <a:rPr lang="en-US" b="1" dirty="0">
                <a:solidFill>
                  <a:srgbClr val="FF0000"/>
                </a:solidFill>
              </a:rPr>
              <a:t>Are you a bit of a loner? </a:t>
            </a:r>
          </a:p>
          <a:p>
            <a:pPr marL="0" indent="0" algn="l">
              <a:buNone/>
            </a:pPr>
            <a:r>
              <a:rPr lang="en-GB" b="1" i="0" u="none" strike="noStrike" dirty="0">
                <a:effectLst/>
                <a:latin typeface="-apple-system-font"/>
              </a:rPr>
              <a:t>Q1: I can spend a month or longer without having any social interaction.</a:t>
            </a:r>
          </a:p>
          <a:p>
            <a:pPr marL="0" indent="0" algn="l">
              <a:buNone/>
            </a:pPr>
            <a:r>
              <a:rPr lang="en-GB" b="0" i="0" u="none" strike="noStrike" dirty="0">
                <a:effectLst/>
                <a:latin typeface="-apple-system-font"/>
              </a:rPr>
              <a:t>        True          False</a:t>
            </a:r>
          </a:p>
          <a:p>
            <a:pPr marL="0" indent="0" algn="l">
              <a:buNone/>
            </a:pPr>
            <a:r>
              <a:rPr lang="en-GB" b="1" i="0" u="none" strike="noStrike" dirty="0">
                <a:effectLst/>
                <a:latin typeface="-apple-system-font"/>
              </a:rPr>
              <a:t>Q2: I actively avoid having to talk to people, even if it means looking awkward.</a:t>
            </a:r>
          </a:p>
          <a:p>
            <a:pPr marL="0" indent="0" algn="l">
              <a:buNone/>
            </a:pPr>
            <a:r>
              <a:rPr lang="en-GB" b="0" i="0" u="none" strike="noStrike" dirty="0">
                <a:effectLst/>
                <a:latin typeface="-apple-system-font"/>
              </a:rPr>
              <a:t>        True               False</a:t>
            </a:r>
          </a:p>
          <a:p>
            <a:pPr marL="0" indent="0" algn="l">
              <a:buNone/>
            </a:pPr>
            <a:r>
              <a:rPr lang="en-GB" b="1" i="0" u="none" strike="noStrike" dirty="0">
                <a:effectLst/>
                <a:latin typeface="-apple-system-font"/>
              </a:rPr>
              <a:t>Q3: Every time the phone rings, I get nervous to answer it.</a:t>
            </a:r>
          </a:p>
          <a:p>
            <a:pPr marL="0" indent="0" algn="l">
              <a:buNone/>
            </a:pPr>
            <a:r>
              <a:rPr lang="en-GB" b="0" i="0" u="none" strike="noStrike" dirty="0">
                <a:effectLst/>
                <a:latin typeface="-apple-system-font"/>
              </a:rPr>
              <a:t>         True              False</a:t>
            </a:r>
          </a:p>
          <a:p>
            <a:pPr marL="0" indent="0" algn="l">
              <a:buNone/>
            </a:pPr>
            <a:r>
              <a:rPr lang="en-GB" b="1" i="0" u="none" strike="noStrike" dirty="0">
                <a:effectLst/>
                <a:latin typeface="-apple-system-font"/>
              </a:rPr>
              <a:t>Q4: My social circle consists of:</a:t>
            </a:r>
          </a:p>
          <a:p>
            <a:pPr marL="0" indent="0" algn="l">
              <a:buNone/>
            </a:pPr>
            <a:r>
              <a:rPr lang="en-GB" dirty="0">
                <a:latin typeface="-apple-system-font"/>
              </a:rPr>
              <a:t> </a:t>
            </a:r>
            <a:r>
              <a:rPr lang="en-GB" b="0" i="0" u="none" strike="noStrike" dirty="0">
                <a:effectLst/>
                <a:latin typeface="-apple-system-font"/>
              </a:rPr>
              <a:t>&gt;50 people . </a:t>
            </a:r>
            <a:r>
              <a:rPr lang="en-GB" dirty="0">
                <a:latin typeface="-apple-system-font"/>
              </a:rPr>
              <a:t>25</a:t>
            </a:r>
            <a:r>
              <a:rPr lang="en-GB" b="0" i="0" u="none" strike="noStrike" dirty="0">
                <a:effectLst/>
                <a:latin typeface="-apple-system-font"/>
              </a:rPr>
              <a:t>–50 people</a:t>
            </a:r>
          </a:p>
          <a:p>
            <a:pPr marL="0" indent="0" algn="l">
              <a:buNone/>
            </a:pPr>
            <a:r>
              <a:rPr lang="en-GB" b="0" i="0" u="none" strike="noStrike" dirty="0">
                <a:effectLst/>
                <a:latin typeface="-apple-system-font"/>
              </a:rPr>
              <a:t>11-24 people       &lt;10 people</a:t>
            </a:r>
          </a:p>
          <a:p>
            <a:pPr marL="0" indent="0" algn="l">
              <a:buNone/>
            </a:pPr>
            <a:r>
              <a:rPr lang="en-GB" b="0" i="0" u="none" strike="noStrike" dirty="0">
                <a:effectLst/>
                <a:latin typeface="-apple-system-font"/>
              </a:rPr>
              <a:t>I don’t have a social circle</a:t>
            </a:r>
          </a:p>
          <a:p>
            <a:endParaRPr lang="en-GB" b="0" i="0" u="none" strike="noStrike" dirty="0">
              <a:effectLst/>
              <a:latin typeface="-apple-system-font"/>
            </a:endParaRPr>
          </a:p>
          <a:p>
            <a:pPr marL="0" indent="0">
              <a:buNone/>
            </a:pPr>
            <a:endParaRPr lang="en-US" dirty="0"/>
          </a:p>
        </p:txBody>
      </p:sp>
      <p:sp>
        <p:nvSpPr>
          <p:cNvPr id="4" name="Content Placeholder 2">
            <a:extLst>
              <a:ext uri="{FF2B5EF4-FFF2-40B4-BE49-F238E27FC236}">
                <a16:creationId xmlns:a16="http://schemas.microsoft.com/office/drawing/2014/main" id="{D2AD2C88-398D-A8B0-5B60-91116EA4BCB5}"/>
              </a:ext>
            </a:extLst>
          </p:cNvPr>
          <p:cNvSpPr txBox="1">
            <a:spLocks/>
          </p:cNvSpPr>
          <p:nvPr/>
        </p:nvSpPr>
        <p:spPr>
          <a:xfrm>
            <a:off x="5880341" y="1536939"/>
            <a:ext cx="5828579" cy="52446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0000"/>
                </a:solidFill>
                <a:latin typeface="-apple-system-font"/>
              </a:rPr>
              <a:t>How much of a goal getter are you? </a:t>
            </a:r>
          </a:p>
          <a:p>
            <a:pPr marL="0" indent="0">
              <a:buFont typeface="Arial" panose="020B0604020202020204" pitchFamily="34" charset="0"/>
              <a:buNone/>
            </a:pPr>
            <a:r>
              <a:rPr lang="en-GB" b="1" dirty="0">
                <a:latin typeface="-apple-system-font"/>
              </a:rPr>
              <a:t>Q1:In your free time</a:t>
            </a:r>
          </a:p>
          <a:p>
            <a:pPr marL="514350" indent="-514350">
              <a:buFont typeface="Arial" panose="020B0604020202020204" pitchFamily="34" charset="0"/>
              <a:buAutoNum type="alphaLcPeriod"/>
            </a:pPr>
            <a:r>
              <a:rPr lang="en-GB" dirty="0">
                <a:latin typeface="-apple-system-font"/>
              </a:rPr>
              <a:t>You spend time with your friends.</a:t>
            </a:r>
          </a:p>
          <a:p>
            <a:pPr marL="514350" indent="-514350">
              <a:buFont typeface="Arial" panose="020B0604020202020204" pitchFamily="34" charset="0"/>
              <a:buAutoNum type="alphaLcPeriod"/>
            </a:pPr>
            <a:r>
              <a:rPr lang="en-GB" dirty="0">
                <a:latin typeface="-apple-system-font"/>
              </a:rPr>
              <a:t>You like to go shopping</a:t>
            </a:r>
          </a:p>
          <a:p>
            <a:pPr marL="514350" indent="-514350">
              <a:buFont typeface="Arial" panose="020B0604020202020204" pitchFamily="34" charset="0"/>
              <a:buAutoNum type="alphaLcPeriod"/>
            </a:pPr>
            <a:r>
              <a:rPr lang="en-GB" dirty="0">
                <a:latin typeface="-apple-system-font"/>
              </a:rPr>
              <a:t>What free time? </a:t>
            </a:r>
          </a:p>
          <a:p>
            <a:pPr marL="0" indent="0">
              <a:buFont typeface="Arial" panose="020B0604020202020204" pitchFamily="34" charset="0"/>
              <a:buNone/>
            </a:pPr>
            <a:r>
              <a:rPr lang="en-GB" b="1" dirty="0">
                <a:latin typeface="-apple-system-font"/>
              </a:rPr>
              <a:t>Q2: Your friends are always impressed by your:  </a:t>
            </a:r>
          </a:p>
          <a:p>
            <a:pPr marL="514350" indent="-514350">
              <a:buFont typeface="Arial" panose="020B0604020202020204" pitchFamily="34" charset="0"/>
              <a:buAutoNum type="alphaLcPeriod"/>
            </a:pPr>
            <a:r>
              <a:rPr lang="en-GB" dirty="0">
                <a:latin typeface="-apple-system-font"/>
              </a:rPr>
              <a:t>Sense of humour       b. generosity </a:t>
            </a:r>
          </a:p>
          <a:p>
            <a:pPr marL="514350" indent="-514350">
              <a:buAutoNum type="alphaLcPeriod" startAt="3"/>
            </a:pPr>
            <a:r>
              <a:rPr lang="en-GB" dirty="0">
                <a:latin typeface="-apple-system-font"/>
              </a:rPr>
              <a:t>Dedication to your work or studies</a:t>
            </a:r>
          </a:p>
          <a:p>
            <a:pPr marL="0" indent="0">
              <a:buNone/>
            </a:pPr>
            <a:r>
              <a:rPr lang="en-GB" b="1" dirty="0">
                <a:latin typeface="-apple-system-font"/>
              </a:rPr>
              <a:t>Q3:  The present you’d most like to receive is: </a:t>
            </a:r>
          </a:p>
          <a:p>
            <a:pPr marL="514350" indent="-514350">
              <a:buAutoNum type="alphaLcPeriod"/>
            </a:pPr>
            <a:r>
              <a:rPr lang="en-GB" dirty="0">
                <a:latin typeface="-apple-system-font"/>
              </a:rPr>
              <a:t>An electronic organiser </a:t>
            </a:r>
          </a:p>
          <a:p>
            <a:pPr marL="514350" indent="-514350">
              <a:buAutoNum type="alphaLcPeriod"/>
            </a:pPr>
            <a:r>
              <a:rPr lang="en-GB" dirty="0">
                <a:latin typeface="-apple-system-font"/>
              </a:rPr>
              <a:t>Tickets for a concert </a:t>
            </a:r>
          </a:p>
          <a:p>
            <a:pPr marL="0" indent="0">
              <a:buFont typeface="Arial" panose="020B0604020202020204" pitchFamily="34" charset="0"/>
              <a:buNone/>
            </a:pPr>
            <a:r>
              <a:rPr lang="en-GB" b="1" dirty="0">
                <a:latin typeface="-apple-system-font"/>
              </a:rPr>
              <a:t>Q4: in the next five years, you hope to: </a:t>
            </a:r>
          </a:p>
          <a:p>
            <a:pPr marL="514350" indent="-514350">
              <a:buAutoNum type="alphaLcPeriod"/>
            </a:pPr>
            <a:r>
              <a:rPr lang="en-GB" dirty="0">
                <a:latin typeface="-apple-system-font"/>
              </a:rPr>
              <a:t>Travel the world, and get a well-paid job</a:t>
            </a:r>
          </a:p>
          <a:p>
            <a:pPr marL="514350" indent="-514350">
              <a:buAutoNum type="alphaLcPeriod"/>
            </a:pPr>
            <a:r>
              <a:rPr lang="en-GB" dirty="0">
                <a:latin typeface="-apple-system-font"/>
              </a:rPr>
              <a:t>Make more friends and enjoy more yummy food</a:t>
            </a:r>
          </a:p>
        </p:txBody>
      </p:sp>
      <p:pic>
        <p:nvPicPr>
          <p:cNvPr id="5" name="图片 4">
            <a:extLst>
              <a:ext uri="{FF2B5EF4-FFF2-40B4-BE49-F238E27FC236}">
                <a16:creationId xmlns:a16="http://schemas.microsoft.com/office/drawing/2014/main" id="{55652B90-1B15-FC34-A941-4D737B9A0E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29893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F18B236-6C2B-2B83-681A-531339C10586}"/>
              </a:ext>
            </a:extLst>
          </p:cNvPr>
          <p:cNvSpPr>
            <a:spLocks noGrp="1"/>
          </p:cNvSpPr>
          <p:nvPr>
            <p:ph type="title"/>
          </p:nvPr>
        </p:nvSpPr>
        <p:spPr>
          <a:xfrm>
            <a:off x="838199" y="713312"/>
            <a:ext cx="4011455" cy="5431376"/>
          </a:xfrm>
        </p:spPr>
        <p:txBody>
          <a:bodyPr>
            <a:normAutofit/>
          </a:bodyPr>
          <a:lstStyle/>
          <a:p>
            <a:r>
              <a:rPr lang="en-US" dirty="0"/>
              <a:t>Over to you</a:t>
            </a:r>
            <a:br>
              <a:rPr lang="en-US" dirty="0"/>
            </a:br>
            <a:br>
              <a:rPr lang="en-US" dirty="0"/>
            </a:br>
            <a:r>
              <a:rPr lang="en-US" sz="2800" b="1" dirty="0"/>
              <a:t>What TAVI, TALO, TASP, TASE activities can we design?  </a:t>
            </a:r>
            <a:br>
              <a:rPr lang="en-US" dirty="0"/>
            </a:br>
            <a:endParaRPr lang="en-US" dirty="0"/>
          </a:p>
        </p:txBody>
      </p:sp>
      <p:sp>
        <p:nvSpPr>
          <p:cNvPr id="3" name="Content Placeholder 2">
            <a:extLst>
              <a:ext uri="{FF2B5EF4-FFF2-40B4-BE49-F238E27FC236}">
                <a16:creationId xmlns:a16="http://schemas.microsoft.com/office/drawing/2014/main" id="{FD024EE7-44C5-8A4F-02DC-E7AAF5F6CD65}"/>
              </a:ext>
            </a:extLst>
          </p:cNvPr>
          <p:cNvSpPr>
            <a:spLocks noGrp="1"/>
          </p:cNvSpPr>
          <p:nvPr>
            <p:ph idx="1"/>
          </p:nvPr>
        </p:nvSpPr>
        <p:spPr>
          <a:xfrm>
            <a:off x="5055079" y="713313"/>
            <a:ext cx="6780363" cy="5791004"/>
          </a:xfrm>
        </p:spPr>
        <p:txBody>
          <a:bodyPr anchor="ctr">
            <a:normAutofit/>
          </a:bodyPr>
          <a:lstStyle/>
          <a:p>
            <a:pPr marL="0" indent="0">
              <a:buNone/>
            </a:pPr>
            <a:endParaRPr lang="en-US" sz="1900" dirty="0"/>
          </a:p>
          <a:p>
            <a:pPr marL="0" indent="0">
              <a:buNone/>
            </a:pPr>
            <a:r>
              <a:rPr lang="en-US" sz="2200" b="1" dirty="0"/>
              <a:t>You are going to teach the following short passage  ‘a haunted mansion’</a:t>
            </a:r>
          </a:p>
          <a:p>
            <a:pPr marL="0" indent="0">
              <a:buNone/>
            </a:pPr>
            <a:endParaRPr lang="en-US" sz="2200" dirty="0"/>
          </a:p>
          <a:p>
            <a:pPr marL="0" indent="0">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It was a dark and stormy night; the wind was whistling through the trees and the rain was pouring down. Not only was I completely soaking wet, but also my teeth were chattering because of the icy wind. I knocked on the door of the ancient run-down mansion as hard as I could; little did I know the horror that awaited me on the other side of the door. No sooner had I ceased my knocking than the door swung slowly open. The darkness on the other side was pitch-black but so desperate was I to get out of the storm that I jumped inside without a second thought. Hardly had I set foot inside the house when the door slammed shut behind me…</a:t>
            </a:r>
          </a:p>
          <a:p>
            <a:pPr marL="0" indent="0">
              <a:buNone/>
            </a:pPr>
            <a:endParaRPr lang="en-US" sz="1900" dirty="0"/>
          </a:p>
          <a:p>
            <a:pPr marL="0" indent="0">
              <a:buNone/>
            </a:pPr>
            <a:endParaRPr lang="en-US" sz="1900" dirty="0"/>
          </a:p>
        </p:txBody>
      </p:sp>
      <p:pic>
        <p:nvPicPr>
          <p:cNvPr id="4" name="图片 3">
            <a:extLst>
              <a:ext uri="{FF2B5EF4-FFF2-40B4-BE49-F238E27FC236}">
                <a16:creationId xmlns:a16="http://schemas.microsoft.com/office/drawing/2014/main" id="{B6F05F59-9B56-23D5-AC89-0C36760D580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390373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60" name="Rectangle 1335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62" name="Arc 1336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6920D1-16B8-FD45-87BD-5935B62DA031}"/>
              </a:ext>
            </a:extLst>
          </p:cNvPr>
          <p:cNvSpPr>
            <a:spLocks noGrp="1"/>
          </p:cNvSpPr>
          <p:nvPr>
            <p:ph type="title"/>
          </p:nvPr>
        </p:nvSpPr>
        <p:spPr>
          <a:xfrm>
            <a:off x="5894962" y="479493"/>
            <a:ext cx="5458838" cy="1325563"/>
          </a:xfrm>
        </p:spPr>
        <p:txBody>
          <a:bodyPr>
            <a:normAutofit/>
          </a:bodyPr>
          <a:lstStyle/>
          <a:p>
            <a:r>
              <a:rPr lang="en-US"/>
              <a:t>Your exit ticket </a:t>
            </a:r>
          </a:p>
        </p:txBody>
      </p:sp>
      <p:sp>
        <p:nvSpPr>
          <p:cNvPr id="13364" name="Freeform: Shape 1336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How to Introduce Computational Thinking to Kids">
            <a:extLst>
              <a:ext uri="{FF2B5EF4-FFF2-40B4-BE49-F238E27FC236}">
                <a16:creationId xmlns:a16="http://schemas.microsoft.com/office/drawing/2014/main" id="{C3EE923B-D2AA-1A03-CB4A-4FE8FD27E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AC20B3F-FEA0-4818-B06D-877FBCEDA910}"/>
              </a:ext>
            </a:extLst>
          </p:cNvPr>
          <p:cNvGraphicFramePr>
            <a:graphicFrameLocks noGrp="1"/>
          </p:cNvGraphicFramePr>
          <p:nvPr>
            <p:ph idx="1"/>
            <p:extLst>
              <p:ext uri="{D42A27DB-BD31-4B8C-83A1-F6EECF244321}">
                <p14:modId xmlns:p14="http://schemas.microsoft.com/office/powerpoint/2010/main" val="1034854178"/>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a:extLst>
              <a:ext uri="{FF2B5EF4-FFF2-40B4-BE49-F238E27FC236}">
                <a16:creationId xmlns:a16="http://schemas.microsoft.com/office/drawing/2014/main" id="{AD34DE41-8784-E7F9-F551-B8E1F29FC7A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54931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0AEF6-2FB0-9917-5260-5F502FF7154C}"/>
              </a:ext>
            </a:extLst>
          </p:cNvPr>
          <p:cNvSpPr>
            <a:spLocks noGrp="1"/>
          </p:cNvSpPr>
          <p:nvPr>
            <p:ph type="ctrTitle"/>
          </p:nvPr>
        </p:nvSpPr>
        <p:spPr>
          <a:xfrm>
            <a:off x="1004432" y="599582"/>
            <a:ext cx="10907349" cy="1087098"/>
          </a:xfrm>
        </p:spPr>
        <p:txBody>
          <a:bodyPr vert="horz" lIns="91440" tIns="45720" rIns="91440" bIns="45720" rtlCol="0" anchor="b">
            <a:normAutofit/>
          </a:bodyPr>
          <a:lstStyle/>
          <a:p>
            <a:pPr algn="l"/>
            <a:r>
              <a:rPr lang="zh-CN" altLang="en-US" sz="2800" b="1" spc="100" dirty="0"/>
              <a:t>贵阳市英语学科带头人工作站“激励教学”</a:t>
            </a:r>
            <a:r>
              <a:rPr lang="en-US" altLang="zh-CN" sz="2800" b="1" spc="100" dirty="0"/>
              <a:t>2022</a:t>
            </a:r>
            <a:r>
              <a:rPr lang="zh-CN" altLang="en-US" sz="2800" b="1" spc="100" dirty="0"/>
              <a:t>年教师培训工作坊</a:t>
            </a:r>
            <a:endParaRPr lang="en-US" sz="2800" spc="100" dirty="0"/>
          </a:p>
        </p:txBody>
      </p:sp>
      <p:sp>
        <p:nvSpPr>
          <p:cNvPr id="3" name="Subtitle 2">
            <a:extLst>
              <a:ext uri="{FF2B5EF4-FFF2-40B4-BE49-F238E27FC236}">
                <a16:creationId xmlns:a16="http://schemas.microsoft.com/office/drawing/2014/main" id="{B3D02B34-E31F-0CD0-1EE7-F429579772D9}"/>
              </a:ext>
            </a:extLst>
          </p:cNvPr>
          <p:cNvSpPr>
            <a:spLocks noGrp="1"/>
          </p:cNvSpPr>
          <p:nvPr>
            <p:ph type="subTitle" idx="1"/>
          </p:nvPr>
        </p:nvSpPr>
        <p:spPr>
          <a:xfrm>
            <a:off x="1004432" y="2122098"/>
            <a:ext cx="5775930" cy="2584399"/>
          </a:xfrm>
        </p:spPr>
        <p:txBody>
          <a:bodyPr vert="horz" lIns="91440" tIns="45720" rIns="91440" bIns="45720" rtlCol="0" anchor="t">
            <a:normAutofit fontScale="92500" lnSpcReduction="20000"/>
          </a:bodyPr>
          <a:lstStyle/>
          <a:p>
            <a:pPr algn="l"/>
            <a:endParaRPr lang="en-US" sz="1300" dirty="0"/>
          </a:p>
          <a:p>
            <a:r>
              <a:rPr lang="en-US" sz="4300" b="1" dirty="0"/>
              <a:t>Session 8  </a:t>
            </a:r>
          </a:p>
          <a:p>
            <a:endParaRPr lang="en-US" sz="4300" b="1" dirty="0">
              <a:latin typeface="Dreaming Outloud Pro" panose="03050502040302030504" pitchFamily="66" charset="77"/>
              <a:cs typeface="Dreaming Outloud Pro" panose="03050502040302030504" pitchFamily="66" charset="77"/>
            </a:endParaRPr>
          </a:p>
          <a:p>
            <a:r>
              <a:rPr lang="en-US" sz="4300" b="1" dirty="0">
                <a:latin typeface="Dreaming Outloud Pro" panose="03050502040302030504" pitchFamily="66" charset="77"/>
                <a:cs typeface="Dreaming Outloud Pro" panose="03050502040302030504" pitchFamily="66" charset="77"/>
              </a:rPr>
              <a:t>Exploiting Texts in </a:t>
            </a:r>
          </a:p>
          <a:p>
            <a:r>
              <a:rPr lang="en-US" sz="4300" b="1" dirty="0">
                <a:latin typeface="Dreaming Outloud Pro" panose="03050502040302030504" pitchFamily="66" charset="77"/>
                <a:cs typeface="Dreaming Outloud Pro" panose="03050502040302030504" pitchFamily="66" charset="77"/>
              </a:rPr>
              <a:t>ELT class  </a:t>
            </a:r>
            <a:endParaRPr lang="en-US" sz="1300" dirty="0"/>
          </a:p>
        </p:txBody>
      </p:sp>
      <p:sp>
        <p:nvSpPr>
          <p:cNvPr id="24" name="Rectangle 2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152C1E-F78B-5E00-921C-7BB0E429BAB9}"/>
              </a:ext>
            </a:extLst>
          </p:cNvPr>
          <p:cNvSpPr txBox="1"/>
          <p:nvPr/>
        </p:nvSpPr>
        <p:spPr>
          <a:xfrm>
            <a:off x="1465815" y="4995285"/>
            <a:ext cx="4379194" cy="1615827"/>
          </a:xfrm>
          <a:prstGeom prst="rect">
            <a:avLst/>
          </a:prstGeom>
          <a:noFill/>
        </p:spPr>
        <p:txBody>
          <a:bodyPr wrap="square" rtlCol="0">
            <a:spAutoFit/>
          </a:bodyPr>
          <a:lstStyle/>
          <a:p>
            <a:pPr algn="ctr">
              <a:spcAft>
                <a:spcPts val="600"/>
              </a:spcAft>
            </a:pPr>
            <a:r>
              <a:rPr lang="en-US" sz="2200" b="1" dirty="0">
                <a:solidFill>
                  <a:schemeClr val="tx1">
                    <a:alpha val="60000"/>
                  </a:schemeClr>
                </a:solidFill>
              </a:rPr>
              <a:t>Dr Helen Hou</a:t>
            </a:r>
          </a:p>
          <a:p>
            <a:pPr algn="ctr">
              <a:spcAft>
                <a:spcPts val="600"/>
              </a:spcAft>
            </a:pPr>
            <a:r>
              <a:rPr lang="en-US" sz="2200" b="1" dirty="0">
                <a:solidFill>
                  <a:schemeClr val="tx1">
                    <a:alpha val="60000"/>
                  </a:schemeClr>
                </a:solidFill>
              </a:rPr>
              <a:t>Ulster University</a:t>
            </a:r>
            <a:r>
              <a:rPr lang="zh-CN" altLang="en-US" sz="2200" b="1" dirty="0">
                <a:solidFill>
                  <a:schemeClr val="tx1">
                    <a:alpha val="60000"/>
                  </a:schemeClr>
                </a:solidFill>
              </a:rPr>
              <a:t> </a:t>
            </a:r>
            <a:r>
              <a:rPr lang="en-US" altLang="zh-CN" sz="2200" b="1" dirty="0">
                <a:solidFill>
                  <a:schemeClr val="tx1">
                    <a:alpha val="60000"/>
                  </a:schemeClr>
                </a:solidFill>
              </a:rPr>
              <a:t>&amp;</a:t>
            </a:r>
            <a:r>
              <a:rPr lang="zh-CN" altLang="en-US" sz="2200" b="1" dirty="0">
                <a:solidFill>
                  <a:schemeClr val="tx1">
                    <a:alpha val="60000"/>
                  </a:schemeClr>
                </a:solidFill>
              </a:rPr>
              <a:t> </a:t>
            </a:r>
            <a:r>
              <a:rPr lang="en-US" altLang="zh-CN" sz="2200" b="1" dirty="0">
                <a:solidFill>
                  <a:schemeClr val="tx1">
                    <a:alpha val="60000"/>
                  </a:schemeClr>
                </a:solidFill>
              </a:rPr>
              <a:t>QNUN</a:t>
            </a:r>
            <a:r>
              <a:rPr lang="en-US" sz="2200" b="1" dirty="0">
                <a:solidFill>
                  <a:schemeClr val="tx1">
                    <a:alpha val="60000"/>
                  </a:schemeClr>
                </a:solidFill>
              </a:rPr>
              <a:t> </a:t>
            </a:r>
          </a:p>
          <a:p>
            <a:pPr algn="ctr">
              <a:spcAft>
                <a:spcPts val="600"/>
              </a:spcAft>
            </a:pPr>
            <a:r>
              <a:rPr lang="en-US" sz="2200" b="1" dirty="0">
                <a:solidFill>
                  <a:schemeClr val="tx1">
                    <a:alpha val="60000"/>
                  </a:schemeClr>
                </a:solidFill>
              </a:rPr>
              <a:t>15/12/2022</a:t>
            </a:r>
          </a:p>
          <a:p>
            <a:pPr>
              <a:spcAft>
                <a:spcPts val="600"/>
              </a:spcAft>
            </a:pPr>
            <a:endParaRPr lang="en-US" dirty="0"/>
          </a:p>
        </p:txBody>
      </p:sp>
      <p:pic>
        <p:nvPicPr>
          <p:cNvPr id="1026" name="Picture 2" descr="Lexical exploitation of texts | TeachingEnglish | British Council | BBC">
            <a:extLst>
              <a:ext uri="{FF2B5EF4-FFF2-40B4-BE49-F238E27FC236}">
                <a16:creationId xmlns:a16="http://schemas.microsoft.com/office/drawing/2014/main" id="{7F9B109F-61A1-1F6E-3DD3-784DCBE42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771" y="1884044"/>
            <a:ext cx="5500673" cy="362435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D954DE08-E591-8CCE-7EF6-1EBD64BD56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3485" y="-542935"/>
            <a:ext cx="4963256" cy="2481628"/>
          </a:xfrm>
          <a:prstGeom prst="rect">
            <a:avLst/>
          </a:prstGeom>
        </p:spPr>
      </p:pic>
    </p:spTree>
    <p:extLst>
      <p:ext uri="{BB962C8B-B14F-4D97-AF65-F5344CB8AC3E}">
        <p14:creationId xmlns:p14="http://schemas.microsoft.com/office/powerpoint/2010/main" val="3568818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graphicFrame>
        <p:nvGraphicFramePr>
          <p:cNvPr id="5" name="Content Placeholder 2">
            <a:extLst>
              <a:ext uri="{FF2B5EF4-FFF2-40B4-BE49-F238E27FC236}">
                <a16:creationId xmlns:a16="http://schemas.microsoft.com/office/drawing/2014/main" id="{74EC3F72-5759-B10E-7B09-F476A73E5A38}"/>
              </a:ext>
            </a:extLst>
          </p:cNvPr>
          <p:cNvGraphicFramePr>
            <a:graphicFrameLocks noGrp="1"/>
          </p:cNvGraphicFramePr>
          <p:nvPr>
            <p:ph idx="1"/>
            <p:extLst>
              <p:ext uri="{D42A27DB-BD31-4B8C-83A1-F6EECF244321}">
                <p14:modId xmlns:p14="http://schemas.microsoft.com/office/powerpoint/2010/main" val="136515964"/>
              </p:ext>
            </p:extLst>
          </p:nvPr>
        </p:nvGraphicFramePr>
        <p:xfrm>
          <a:off x="840086" y="1111258"/>
          <a:ext cx="4849708" cy="3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a:extLst>
              <a:ext uri="{FF2B5EF4-FFF2-40B4-BE49-F238E27FC236}">
                <a16:creationId xmlns:a16="http://schemas.microsoft.com/office/drawing/2014/main" id="{CFB001AC-474D-930B-527A-D06389B69C3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2207" y="1913687"/>
            <a:ext cx="5011402" cy="2505701"/>
          </a:xfrm>
          <a:prstGeom prst="rect">
            <a:avLst/>
          </a:prstGeom>
        </p:spPr>
      </p:pic>
    </p:spTree>
    <p:extLst>
      <p:ext uri="{BB962C8B-B14F-4D97-AF65-F5344CB8AC3E}">
        <p14:creationId xmlns:p14="http://schemas.microsoft.com/office/powerpoint/2010/main" val="1286602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A304-36EF-2A73-602E-64C97A2C96A0}"/>
              </a:ext>
            </a:extLst>
          </p:cNvPr>
          <p:cNvSpPr>
            <a:spLocks noGrp="1"/>
          </p:cNvSpPr>
          <p:nvPr>
            <p:ph type="title"/>
          </p:nvPr>
        </p:nvSpPr>
        <p:spPr>
          <a:xfrm>
            <a:off x="838200" y="730885"/>
            <a:ext cx="10515600" cy="1325563"/>
          </a:xfrm>
        </p:spPr>
        <p:txBody>
          <a:bodyPr/>
          <a:lstStyle/>
          <a:p>
            <a:r>
              <a:rPr lang="en-US" dirty="0"/>
              <a:t>Tomlinson’s 6 principles</a:t>
            </a:r>
          </a:p>
        </p:txBody>
      </p:sp>
      <p:pic>
        <p:nvPicPr>
          <p:cNvPr id="5" name="Content Placeholder 4" descr="Graphical user interface, text, application&#10;&#10;Description automatically generated">
            <a:extLst>
              <a:ext uri="{FF2B5EF4-FFF2-40B4-BE49-F238E27FC236}">
                <a16:creationId xmlns:a16="http://schemas.microsoft.com/office/drawing/2014/main" id="{2C0DECA7-3490-AA5E-2B06-B66F8CA277C8}"/>
              </a:ext>
            </a:extLst>
          </p:cNvPr>
          <p:cNvPicPr>
            <a:picLocks noGrp="1" noChangeAspect="1"/>
          </p:cNvPicPr>
          <p:nvPr>
            <p:ph idx="1"/>
          </p:nvPr>
        </p:nvPicPr>
        <p:blipFill>
          <a:blip r:embed="rId2"/>
          <a:stretch>
            <a:fillRect/>
          </a:stretch>
        </p:blipFill>
        <p:spPr>
          <a:xfrm>
            <a:off x="1377950" y="1946665"/>
            <a:ext cx="9436100" cy="3692105"/>
          </a:xfrm>
        </p:spPr>
      </p:pic>
      <p:pic>
        <p:nvPicPr>
          <p:cNvPr id="3" name="图片 2">
            <a:extLst>
              <a:ext uri="{FF2B5EF4-FFF2-40B4-BE49-F238E27FC236}">
                <a16:creationId xmlns:a16="http://schemas.microsoft.com/office/drawing/2014/main" id="{5E100639-DC1B-FCF0-375E-F08A75D5E3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133" y="-813610"/>
            <a:ext cx="5011402" cy="2505701"/>
          </a:xfrm>
          <a:prstGeom prst="rect">
            <a:avLst/>
          </a:prstGeom>
        </p:spPr>
      </p:pic>
    </p:spTree>
    <p:extLst>
      <p:ext uri="{BB962C8B-B14F-4D97-AF65-F5344CB8AC3E}">
        <p14:creationId xmlns:p14="http://schemas.microsoft.com/office/powerpoint/2010/main" val="292973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284BD-D136-5C1A-BD40-57F07C59948C}"/>
              </a:ext>
            </a:extLst>
          </p:cNvPr>
          <p:cNvSpPr>
            <a:spLocks noGrp="1"/>
          </p:cNvSpPr>
          <p:nvPr>
            <p:ph type="title"/>
          </p:nvPr>
        </p:nvSpPr>
        <p:spPr>
          <a:xfrm>
            <a:off x="640080" y="329184"/>
            <a:ext cx="6894576" cy="1783080"/>
          </a:xfrm>
        </p:spPr>
        <p:txBody>
          <a:bodyPr anchor="b">
            <a:normAutofit/>
          </a:bodyPr>
          <a:lstStyle/>
          <a:p>
            <a:r>
              <a:rPr lang="en-US" sz="5400" b="1" dirty="0"/>
              <a:t>We are going to </a:t>
            </a:r>
          </a:p>
        </p:txBody>
      </p:sp>
      <p:sp>
        <p:nvSpPr>
          <p:cNvPr id="10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12EC2960-83B3-2F72-E9D7-73A7E893C0D6}"/>
              </a:ext>
            </a:extLst>
          </p:cNvPr>
          <p:cNvPicPr>
            <a:picLocks noChangeAspect="1"/>
          </p:cNvPicPr>
          <p:nvPr/>
        </p:nvPicPr>
        <p:blipFill>
          <a:blip r:embed="rId2"/>
          <a:stretch>
            <a:fillRect/>
          </a:stretch>
        </p:blipFill>
        <p:spPr>
          <a:xfrm>
            <a:off x="7863840" y="917678"/>
            <a:ext cx="4014216" cy="2252978"/>
          </a:xfrm>
          <a:prstGeom prst="rect">
            <a:avLst/>
          </a:prstGeom>
        </p:spPr>
      </p:pic>
      <p:sp>
        <p:nvSpPr>
          <p:cNvPr id="5" name="Content Placeholder 4">
            <a:extLst>
              <a:ext uri="{FF2B5EF4-FFF2-40B4-BE49-F238E27FC236}">
                <a16:creationId xmlns:a16="http://schemas.microsoft.com/office/drawing/2014/main" id="{5E3B9608-D2D0-5A9E-0A70-3A21A31D83F1}"/>
              </a:ext>
            </a:extLst>
          </p:cNvPr>
          <p:cNvSpPr>
            <a:spLocks noGrp="1"/>
          </p:cNvSpPr>
          <p:nvPr>
            <p:ph idx="1"/>
          </p:nvPr>
        </p:nvSpPr>
        <p:spPr>
          <a:xfrm>
            <a:off x="838200" y="2588959"/>
            <a:ext cx="7684698" cy="3499220"/>
          </a:xfrm>
        </p:spPr>
        <p:txBody>
          <a:bodyPr/>
          <a:lstStyle/>
          <a:p>
            <a:pPr>
              <a:buFont typeface="Wingdings" pitchFamily="2" charset="2"/>
              <a:buChar char="Ø"/>
            </a:pPr>
            <a:r>
              <a:rPr lang="en-US" sz="2800" b="1" dirty="0"/>
              <a:t>Exploit texts </a:t>
            </a:r>
          </a:p>
          <a:p>
            <a:pPr lvl="2"/>
            <a:r>
              <a:rPr lang="en-US" sz="2500" dirty="0"/>
              <a:t>Texts as a key unit of language </a:t>
            </a:r>
          </a:p>
          <a:p>
            <a:pPr lvl="2"/>
            <a:r>
              <a:rPr lang="en-US" sz="2500" dirty="0"/>
              <a:t>TAVI, TALO, TASP and TASE (how much G and V)</a:t>
            </a:r>
          </a:p>
          <a:p>
            <a:pPr lvl="2"/>
            <a:r>
              <a:rPr lang="en-US" sz="2500" dirty="0"/>
              <a:t>Example </a:t>
            </a:r>
          </a:p>
          <a:p>
            <a:pPr>
              <a:buFont typeface="Wingdings" pitchFamily="2" charset="2"/>
              <a:buChar char="Ø"/>
            </a:pPr>
            <a:r>
              <a:rPr lang="en-US" b="1" dirty="0"/>
              <a:t>Reflect and </a:t>
            </a:r>
            <a:r>
              <a:rPr lang="en-US" b="1" dirty="0" err="1"/>
              <a:t>analyse</a:t>
            </a:r>
            <a:r>
              <a:rPr lang="en-US" b="1" dirty="0"/>
              <a:t>  </a:t>
            </a:r>
          </a:p>
          <a:p>
            <a:pPr>
              <a:buFont typeface="Wingdings" pitchFamily="2" charset="2"/>
              <a:buChar char="Ø"/>
            </a:pPr>
            <a:r>
              <a:rPr lang="en-US" b="1" dirty="0"/>
              <a:t>Share your takeaway </a:t>
            </a:r>
          </a:p>
          <a:p>
            <a:pPr marL="0" indent="0">
              <a:buNone/>
            </a:pPr>
            <a:endParaRPr lang="en-US" dirty="0"/>
          </a:p>
        </p:txBody>
      </p:sp>
      <p:pic>
        <p:nvPicPr>
          <p:cNvPr id="3" name="图片 2">
            <a:extLst>
              <a:ext uri="{FF2B5EF4-FFF2-40B4-BE49-F238E27FC236}">
                <a16:creationId xmlns:a16="http://schemas.microsoft.com/office/drawing/2014/main" id="{3D8CA9F4-A08A-6EDC-34E4-6FEC3F50A61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189192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68614-70B7-3783-B8A0-C5CBBBB3BB58}"/>
              </a:ext>
            </a:extLst>
          </p:cNvPr>
          <p:cNvSpPr>
            <a:spLocks noGrp="1"/>
          </p:cNvSpPr>
          <p:nvPr>
            <p:ph type="title"/>
          </p:nvPr>
        </p:nvSpPr>
        <p:spPr>
          <a:xfrm>
            <a:off x="6151294" y="486184"/>
            <a:ext cx="5397237" cy="1670420"/>
          </a:xfrm>
        </p:spPr>
        <p:txBody>
          <a:bodyPr vert="horz" lIns="91440" tIns="45720" rIns="91440" bIns="45720" rtlCol="0">
            <a:normAutofit/>
          </a:bodyPr>
          <a:lstStyle/>
          <a:p>
            <a:pPr algn="ctr"/>
            <a:r>
              <a:rPr lang="en-US" sz="3000" b="1" dirty="0">
                <a:highlight>
                  <a:srgbClr val="00FFFF"/>
                </a:highlight>
              </a:rPr>
              <a:t>Online Class Rules </a:t>
            </a:r>
            <a:br>
              <a:rPr lang="en-US" sz="2800" b="1" dirty="0"/>
            </a:br>
            <a:r>
              <a:rPr lang="en-US" sz="2600" b="1" dirty="0"/>
              <a:t>Your active participation is key to a successful webinar !</a:t>
            </a:r>
          </a:p>
        </p:txBody>
      </p:sp>
      <p:sp>
        <p:nvSpPr>
          <p:cNvPr id="3081" name="Freeform: Shape 3080">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Fun Learning Approach - Nurturing A Passion For Learning • Fun Academy">
            <a:extLst>
              <a:ext uri="{FF2B5EF4-FFF2-40B4-BE49-F238E27FC236}">
                <a16:creationId xmlns:a16="http://schemas.microsoft.com/office/drawing/2014/main" id="{C6A43299-B601-8034-25AD-74BFB7C682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015" y="1811747"/>
            <a:ext cx="4172966"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3083" name="Arc 3082">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028" name="Content Placeholder 2">
            <a:extLst>
              <a:ext uri="{FF2B5EF4-FFF2-40B4-BE49-F238E27FC236}">
                <a16:creationId xmlns:a16="http://schemas.microsoft.com/office/drawing/2014/main" id="{5948837B-7B83-75AD-5897-4AB26671FE2D}"/>
              </a:ext>
            </a:extLst>
          </p:cNvPr>
          <p:cNvGraphicFramePr/>
          <p:nvPr>
            <p:extLst>
              <p:ext uri="{D42A27DB-BD31-4B8C-83A1-F6EECF244321}">
                <p14:modId xmlns:p14="http://schemas.microsoft.com/office/powerpoint/2010/main" val="1061933316"/>
              </p:ext>
            </p:extLst>
          </p:nvPr>
        </p:nvGraphicFramePr>
        <p:xfrm>
          <a:off x="6151294" y="2484408"/>
          <a:ext cx="5397237" cy="3295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58CC4965-9BCC-670F-C04F-49B1124B784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165199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08926D4-06DC-187A-CE1E-CA28DB3A56D2}"/>
              </a:ext>
            </a:extLst>
          </p:cNvPr>
          <p:cNvSpPr>
            <a:spLocks noGrp="1"/>
          </p:cNvSpPr>
          <p:nvPr>
            <p:ph type="title"/>
          </p:nvPr>
        </p:nvSpPr>
        <p:spPr>
          <a:xfrm>
            <a:off x="640080" y="958529"/>
            <a:ext cx="6894576" cy="1783080"/>
          </a:xfrm>
        </p:spPr>
        <p:txBody>
          <a:bodyPr anchor="b">
            <a:normAutofit/>
          </a:bodyPr>
          <a:lstStyle/>
          <a:p>
            <a:r>
              <a:rPr lang="en-US" sz="5400" dirty="0">
                <a:latin typeface="Dreaming Outloud Script Pro" panose="03050502040304050704" pitchFamily="66" charset="77"/>
                <a:cs typeface="Dreaming Outloud Script Pro" panose="03050502040304050704" pitchFamily="66" charset="77"/>
              </a:rPr>
              <a:t>Remember to have: </a:t>
            </a:r>
            <a:br>
              <a:rPr lang="en-US" sz="5400" dirty="0">
                <a:latin typeface="+mn-lt"/>
              </a:rPr>
            </a:br>
            <a:endParaRPr lang="en-US" sz="5400" dirty="0"/>
          </a:p>
        </p:txBody>
      </p:sp>
      <p:sp>
        <p:nvSpPr>
          <p:cNvPr id="208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and holds happy emoji good mood colored icon Vector Image">
            <a:extLst>
              <a:ext uri="{FF2B5EF4-FFF2-40B4-BE49-F238E27FC236}">
                <a16:creationId xmlns:a16="http://schemas.microsoft.com/office/drawing/2014/main" id="{76C19264-CEDE-4D28-664C-0323C91A77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4587" y="329183"/>
            <a:ext cx="3172721" cy="3429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 name="Content Placeholder 9">
            <a:extLst>
              <a:ext uri="{FF2B5EF4-FFF2-40B4-BE49-F238E27FC236}">
                <a16:creationId xmlns:a16="http://schemas.microsoft.com/office/drawing/2014/main" id="{C2E44C03-73A4-2E8D-2328-A38BD7B777B2}"/>
              </a:ext>
            </a:extLst>
          </p:cNvPr>
          <p:cNvGraphicFramePr>
            <a:graphicFrameLocks noGrp="1"/>
          </p:cNvGraphicFramePr>
          <p:nvPr>
            <p:ph idx="1"/>
            <p:extLst>
              <p:ext uri="{D42A27DB-BD31-4B8C-83A1-F6EECF244321}">
                <p14:modId xmlns:p14="http://schemas.microsoft.com/office/powerpoint/2010/main" val="219689472"/>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a:extLst>
              <a:ext uri="{FF2B5EF4-FFF2-40B4-BE49-F238E27FC236}">
                <a16:creationId xmlns:a16="http://schemas.microsoft.com/office/drawing/2014/main" id="{777F1704-6753-2A14-6118-F137FD0063EB}"/>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224531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8A48A-2EA0-E395-2A72-BACD876823DD}"/>
              </a:ext>
            </a:extLst>
          </p:cNvPr>
          <p:cNvSpPr>
            <a:spLocks noGrp="1"/>
          </p:cNvSpPr>
          <p:nvPr>
            <p:ph idx="1"/>
          </p:nvPr>
        </p:nvSpPr>
        <p:spPr/>
        <p:txBody>
          <a:bodyPr/>
          <a:lstStyle/>
          <a:p>
            <a:pPr marL="0" indent="0">
              <a:buNone/>
            </a:pPr>
            <a:endParaRPr lang="en-GB" sz="2800" b="1" dirty="0"/>
          </a:p>
          <a:p>
            <a:pPr marL="0" indent="0">
              <a:buNone/>
            </a:pPr>
            <a:endParaRPr lang="en-GB" b="1" dirty="0"/>
          </a:p>
          <a:p>
            <a:pPr marL="0" indent="0">
              <a:buNone/>
            </a:pPr>
            <a:endParaRPr lang="en-GB" sz="2800" b="1" dirty="0"/>
          </a:p>
          <a:p>
            <a:pPr marL="0" indent="0" algn="ctr">
              <a:buNone/>
            </a:pPr>
            <a:r>
              <a:rPr lang="en-GB" sz="2800" b="1" dirty="0">
                <a:solidFill>
                  <a:srgbClr val="7030A0"/>
                </a:solidFill>
              </a:rPr>
              <a:t>How many </a:t>
            </a:r>
            <a:r>
              <a:rPr lang="en-GB" sz="2800" b="1" dirty="0">
                <a:solidFill>
                  <a:srgbClr val="FF0000"/>
                </a:solidFill>
                <a:latin typeface="Dreaming Outloud Script Pro" panose="03050502040304050704" pitchFamily="66" charset="77"/>
                <a:cs typeface="Dreaming Outloud Script Pro" panose="03050502040304050704" pitchFamily="66" charset="77"/>
              </a:rPr>
              <a:t>different</a:t>
            </a:r>
            <a:r>
              <a:rPr lang="en-GB" sz="2800" b="1" dirty="0">
                <a:solidFill>
                  <a:srgbClr val="7030A0"/>
                </a:solidFill>
              </a:rPr>
              <a:t> kinds of texts have you engaged with </a:t>
            </a:r>
          </a:p>
          <a:p>
            <a:pPr marL="0" indent="0" algn="ctr">
              <a:buNone/>
            </a:pPr>
            <a:r>
              <a:rPr lang="en-GB" sz="2800" b="1" dirty="0">
                <a:solidFill>
                  <a:srgbClr val="7030A0"/>
                </a:solidFill>
              </a:rPr>
              <a:t>in the last 24 hours? </a:t>
            </a:r>
            <a:endParaRPr lang="en-GB" sz="2800" dirty="0">
              <a:solidFill>
                <a:srgbClr val="7030A0"/>
              </a:solidFill>
            </a:endParaRPr>
          </a:p>
          <a:p>
            <a:endParaRPr lang="en-US" dirty="0"/>
          </a:p>
        </p:txBody>
      </p:sp>
      <p:sp>
        <p:nvSpPr>
          <p:cNvPr id="4" name="Cloud Callout 3">
            <a:extLst>
              <a:ext uri="{FF2B5EF4-FFF2-40B4-BE49-F238E27FC236}">
                <a16:creationId xmlns:a16="http://schemas.microsoft.com/office/drawing/2014/main" id="{5BBFBC25-D308-D49A-9A8D-5999B2D01AB9}"/>
              </a:ext>
            </a:extLst>
          </p:cNvPr>
          <p:cNvSpPr/>
          <p:nvPr/>
        </p:nvSpPr>
        <p:spPr>
          <a:xfrm>
            <a:off x="838200" y="911225"/>
            <a:ext cx="3130446"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 messages (WeChat, phone messages)</a:t>
            </a:r>
          </a:p>
        </p:txBody>
      </p:sp>
      <p:sp>
        <p:nvSpPr>
          <p:cNvPr id="5" name="Cloud Callout 4">
            <a:extLst>
              <a:ext uri="{FF2B5EF4-FFF2-40B4-BE49-F238E27FC236}">
                <a16:creationId xmlns:a16="http://schemas.microsoft.com/office/drawing/2014/main" id="{A7BC9293-0D8E-82DD-A90A-19B7FFD2E594}"/>
              </a:ext>
            </a:extLst>
          </p:cNvPr>
          <p:cNvSpPr/>
          <p:nvPr/>
        </p:nvSpPr>
        <p:spPr>
          <a:xfrm>
            <a:off x="6970143" y="681037"/>
            <a:ext cx="3778370" cy="1828801"/>
          </a:xfrm>
          <a:prstGeom prst="cloudCallout">
            <a:avLst>
              <a:gd name="adj1" fmla="val 62690"/>
              <a:gd name="adj2" fmla="val 50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Textbooks, subject-related readings such as articles, books </a:t>
            </a:r>
            <a:r>
              <a:rPr lang="en-US" dirty="0" err="1"/>
              <a:t>etc</a:t>
            </a:r>
            <a:endParaRPr lang="en-US" dirty="0"/>
          </a:p>
        </p:txBody>
      </p:sp>
      <p:sp>
        <p:nvSpPr>
          <p:cNvPr id="6" name="Cloud Callout 5">
            <a:extLst>
              <a:ext uri="{FF2B5EF4-FFF2-40B4-BE49-F238E27FC236}">
                <a16:creationId xmlns:a16="http://schemas.microsoft.com/office/drawing/2014/main" id="{09008F58-F97B-2ABA-133D-E6A706B2B2FE}"/>
              </a:ext>
            </a:extLst>
          </p:cNvPr>
          <p:cNvSpPr/>
          <p:nvPr/>
        </p:nvSpPr>
        <p:spPr>
          <a:xfrm>
            <a:off x="659284" y="4348163"/>
            <a:ext cx="2638269"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a:p>
            <a:pPr algn="ctr"/>
            <a:r>
              <a:rPr lang="en-US" dirty="0"/>
              <a:t>Students’ essays  </a:t>
            </a:r>
          </a:p>
        </p:txBody>
      </p:sp>
      <p:sp>
        <p:nvSpPr>
          <p:cNvPr id="7" name="Cloud Callout 6">
            <a:extLst>
              <a:ext uri="{FF2B5EF4-FFF2-40B4-BE49-F238E27FC236}">
                <a16:creationId xmlns:a16="http://schemas.microsoft.com/office/drawing/2014/main" id="{CC097AE8-C4FD-3976-E5BC-A74B1B570DBC}"/>
              </a:ext>
            </a:extLst>
          </p:cNvPr>
          <p:cNvSpPr/>
          <p:nvPr/>
        </p:nvSpPr>
        <p:spPr>
          <a:xfrm>
            <a:off x="4349646" y="4421088"/>
            <a:ext cx="3280347"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social media apps (WeChat moments, QQ, Weibo, Music) </a:t>
            </a:r>
          </a:p>
        </p:txBody>
      </p:sp>
      <p:sp>
        <p:nvSpPr>
          <p:cNvPr id="9" name="Cloud Callout 8">
            <a:extLst>
              <a:ext uri="{FF2B5EF4-FFF2-40B4-BE49-F238E27FC236}">
                <a16:creationId xmlns:a16="http://schemas.microsoft.com/office/drawing/2014/main" id="{CBAF0507-0344-D861-6F54-7506085B5B8F}"/>
              </a:ext>
            </a:extLst>
          </p:cNvPr>
          <p:cNvSpPr/>
          <p:nvPr/>
        </p:nvSpPr>
        <p:spPr>
          <a:xfrm>
            <a:off x="8260966" y="4001294"/>
            <a:ext cx="3303158" cy="1828800"/>
          </a:xfrm>
          <a:prstGeom prst="cloudCallout">
            <a:avLst>
              <a:gd name="adj1" fmla="val 38341"/>
              <a:gd name="adj2" fmla="val 80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News, novels, website browsing…  </a:t>
            </a:r>
          </a:p>
        </p:txBody>
      </p:sp>
      <p:pic>
        <p:nvPicPr>
          <p:cNvPr id="2" name="图片 1">
            <a:extLst>
              <a:ext uri="{FF2B5EF4-FFF2-40B4-BE49-F238E27FC236}">
                <a16:creationId xmlns:a16="http://schemas.microsoft.com/office/drawing/2014/main" id="{BCF757E3-A6CE-0F1D-A537-161537E9477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71" y="-752383"/>
            <a:ext cx="5011402" cy="2505701"/>
          </a:xfrm>
          <a:prstGeom prst="rect">
            <a:avLst/>
          </a:prstGeom>
        </p:spPr>
      </p:pic>
    </p:spTree>
    <p:extLst>
      <p:ext uri="{BB962C8B-B14F-4D97-AF65-F5344CB8AC3E}">
        <p14:creationId xmlns:p14="http://schemas.microsoft.com/office/powerpoint/2010/main" val="3628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FE58A-F58F-3445-9507-2ACF434935CA}"/>
              </a:ext>
            </a:extLst>
          </p:cNvPr>
          <p:cNvSpPr>
            <a:spLocks noGrp="1"/>
          </p:cNvSpPr>
          <p:nvPr>
            <p:ph idx="1"/>
          </p:nvPr>
        </p:nvSpPr>
        <p:spPr>
          <a:xfrm>
            <a:off x="4768971" y="1002821"/>
            <a:ext cx="6945701" cy="5259953"/>
          </a:xfrm>
        </p:spPr>
        <p:txBody>
          <a:bodyPr>
            <a:normAutofit fontScale="92500" lnSpcReduction="10000"/>
          </a:bodyPr>
          <a:lstStyle/>
          <a:p>
            <a:pPr marL="0" indent="0">
              <a:buNone/>
            </a:pPr>
            <a:br>
              <a:rPr lang="en-GB" sz="2000" dirty="0"/>
            </a:br>
            <a:r>
              <a:rPr lang="en-GB" sz="4300" i="1" dirty="0"/>
              <a:t>Why do we need to use texts? </a:t>
            </a:r>
          </a:p>
          <a:p>
            <a:pPr marL="0" indent="0">
              <a:buNone/>
            </a:pPr>
            <a:endParaRPr lang="en-GB" sz="2000" dirty="0"/>
          </a:p>
          <a:p>
            <a:pPr marL="0" indent="0">
              <a:buNone/>
            </a:pPr>
            <a:r>
              <a:rPr lang="en-GB" sz="2600" b="1" dirty="0"/>
              <a:t>Language is realised first and foremost not as isolated sounds, words or sentences, but as text. It is text which is the significant unit of language. As teachers, it is a priority to help learners engage with texts. </a:t>
            </a:r>
          </a:p>
          <a:p>
            <a:pPr marL="0" indent="0" algn="r">
              <a:buNone/>
            </a:pPr>
            <a:r>
              <a:rPr lang="en-GB" sz="2000" i="1" dirty="0"/>
              <a:t>Scott Thornbury</a:t>
            </a:r>
          </a:p>
          <a:p>
            <a:pPr marL="0" indent="0" algn="r">
              <a:buNone/>
            </a:pPr>
            <a:endParaRPr lang="en-GB" sz="2000" i="1" dirty="0"/>
          </a:p>
          <a:p>
            <a:pPr marL="0" indent="0">
              <a:buNone/>
            </a:pPr>
            <a:r>
              <a:rPr lang="en-GB" sz="2600" b="1" dirty="0"/>
              <a:t>In the absence of interesting texts, very little is possible. </a:t>
            </a:r>
          </a:p>
          <a:p>
            <a:pPr marL="0" indent="0" algn="r">
              <a:buNone/>
            </a:pPr>
            <a:r>
              <a:rPr lang="en-GB" sz="2000" i="1" dirty="0"/>
              <a:t>Ray Williams </a:t>
            </a:r>
          </a:p>
          <a:p>
            <a:pPr marL="0" indent="0" algn="r">
              <a:buNone/>
            </a:pPr>
            <a:r>
              <a:rPr lang="en-GB" sz="2000" i="1" dirty="0"/>
              <a:t> </a:t>
            </a:r>
            <a:endParaRPr lang="en-GB" sz="2000" dirty="0"/>
          </a:p>
          <a:p>
            <a:pPr marL="0" indent="0">
              <a:buNone/>
            </a:pPr>
            <a:endParaRPr lang="en-US" sz="2000" dirty="0"/>
          </a:p>
        </p:txBody>
      </p:sp>
      <p:pic>
        <p:nvPicPr>
          <p:cNvPr id="5" name="Picture 4" descr="Multi-coloured paper-craft art">
            <a:extLst>
              <a:ext uri="{FF2B5EF4-FFF2-40B4-BE49-F238E27FC236}">
                <a16:creationId xmlns:a16="http://schemas.microsoft.com/office/drawing/2014/main" id="{E96AB85B-3D99-9977-ABEE-D0CA77D41CDD}"/>
              </a:ext>
            </a:extLst>
          </p:cNvPr>
          <p:cNvPicPr>
            <a:picLocks noChangeAspect="1"/>
          </p:cNvPicPr>
          <p:nvPr/>
        </p:nvPicPr>
        <p:blipFill rotWithShape="1">
          <a:blip r:embed="rId3"/>
          <a:srcRect l="28559" r="263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FC3E"/>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6B64A2A9-035B-4CEA-2CFA-D847F8A2A91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1819" y="-831896"/>
            <a:ext cx="5011402" cy="2505701"/>
          </a:xfrm>
          <a:prstGeom prst="rect">
            <a:avLst/>
          </a:prstGeom>
        </p:spPr>
      </p:pic>
    </p:spTree>
    <p:extLst>
      <p:ext uri="{BB962C8B-B14F-4D97-AF65-F5344CB8AC3E}">
        <p14:creationId xmlns:p14="http://schemas.microsoft.com/office/powerpoint/2010/main" val="34841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25F95-4E42-AE4F-94E1-A6290533768C}"/>
              </a:ext>
            </a:extLst>
          </p:cNvPr>
          <p:cNvSpPr>
            <a:spLocks noGrp="1"/>
          </p:cNvSpPr>
          <p:nvPr>
            <p:ph idx="1"/>
          </p:nvPr>
        </p:nvSpPr>
        <p:spPr>
          <a:xfrm>
            <a:off x="5015349" y="1092678"/>
            <a:ext cx="6893267" cy="4928559"/>
          </a:xfrm>
        </p:spPr>
        <p:txBody>
          <a:bodyPr>
            <a:normAutofit/>
          </a:bodyPr>
          <a:lstStyle/>
          <a:p>
            <a:pPr marL="0" indent="0">
              <a:buNone/>
            </a:pPr>
            <a:r>
              <a:rPr lang="en-GB" b="1" dirty="0"/>
              <a:t>One of Tomlinson’s six key principles: </a:t>
            </a:r>
          </a:p>
          <a:p>
            <a:pPr marL="0" indent="0">
              <a:buNone/>
            </a:pPr>
            <a:r>
              <a:rPr lang="en-GB" dirty="0"/>
              <a:t> --expose the learners to </a:t>
            </a:r>
            <a:r>
              <a:rPr lang="en-GB" b="1" i="1" dirty="0">
                <a:solidFill>
                  <a:srgbClr val="FF0000"/>
                </a:solidFill>
              </a:rPr>
              <a:t>authentic</a:t>
            </a:r>
            <a:r>
              <a:rPr lang="en-GB" dirty="0"/>
              <a:t> language </a:t>
            </a:r>
          </a:p>
          <a:p>
            <a:pPr marL="0" indent="0">
              <a:buNone/>
            </a:pPr>
            <a:endParaRPr lang="en-GB" sz="2000" dirty="0"/>
          </a:p>
          <a:p>
            <a:pPr marL="0" indent="0" algn="ctr">
              <a:buNone/>
            </a:pPr>
            <a:r>
              <a:rPr lang="en-GB" sz="3000" b="1" dirty="0"/>
              <a:t>Why? </a:t>
            </a:r>
            <a:br>
              <a:rPr lang="en-GB" sz="2000" dirty="0"/>
            </a:br>
            <a:endParaRPr lang="en-GB" sz="2000" dirty="0"/>
          </a:p>
          <a:p>
            <a:r>
              <a:rPr lang="en-GB" sz="2400" dirty="0"/>
              <a:t>presents authentic text types / genres </a:t>
            </a:r>
          </a:p>
          <a:p>
            <a:r>
              <a:rPr lang="en-GB" sz="2400" dirty="0"/>
              <a:t>presents language as it is really used </a:t>
            </a:r>
          </a:p>
          <a:p>
            <a:r>
              <a:rPr lang="en-GB" sz="2400" dirty="0"/>
              <a:t>generates engagement, interest and motivation </a:t>
            </a:r>
          </a:p>
          <a:p>
            <a:r>
              <a:rPr lang="en-GB" sz="2400" dirty="0"/>
              <a:t>promotes genuine real-world interaction </a:t>
            </a:r>
          </a:p>
          <a:p>
            <a:r>
              <a:rPr lang="en-GB" sz="2400" dirty="0"/>
              <a:t>boosts confidence / sense of achievement </a:t>
            </a:r>
          </a:p>
          <a:p>
            <a:pPr marL="0" indent="0">
              <a:buNone/>
            </a:pPr>
            <a:endParaRPr lang="en-GB" sz="2000" dirty="0"/>
          </a:p>
          <a:p>
            <a:pPr marL="0" indent="0">
              <a:buNone/>
            </a:pPr>
            <a:endParaRPr lang="en-GB" sz="2000" dirty="0"/>
          </a:p>
          <a:p>
            <a:pPr marL="0" indent="0">
              <a:buNone/>
            </a:pPr>
            <a:endParaRPr lang="en-US" sz="2000" dirty="0"/>
          </a:p>
        </p:txBody>
      </p:sp>
      <p:pic>
        <p:nvPicPr>
          <p:cNvPr id="5" name="Picture 4" descr="Toy plastic numbers">
            <a:extLst>
              <a:ext uri="{FF2B5EF4-FFF2-40B4-BE49-F238E27FC236}">
                <a16:creationId xmlns:a16="http://schemas.microsoft.com/office/drawing/2014/main" id="{E1CF7342-DCB6-EE47-4364-25E5B7429655}"/>
              </a:ext>
            </a:extLst>
          </p:cNvPr>
          <p:cNvPicPr>
            <a:picLocks noChangeAspect="1"/>
          </p:cNvPicPr>
          <p:nvPr/>
        </p:nvPicPr>
        <p:blipFill rotWithShape="1">
          <a:blip r:embed="rId3"/>
          <a:srcRect l="24361" r="3052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980C"/>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9FF64DEA-04E0-62ED-9ADB-526BEB1174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2062" y="-901804"/>
            <a:ext cx="5011402" cy="2505701"/>
          </a:xfrm>
          <a:prstGeom prst="rect">
            <a:avLst/>
          </a:prstGeom>
        </p:spPr>
      </p:pic>
    </p:spTree>
    <p:extLst>
      <p:ext uri="{BB962C8B-B14F-4D97-AF65-F5344CB8AC3E}">
        <p14:creationId xmlns:p14="http://schemas.microsoft.com/office/powerpoint/2010/main" val="241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5359</TotalTime>
  <Words>2359</Words>
  <Application>Microsoft Office PowerPoint</Application>
  <PresentationFormat>宽屏</PresentationFormat>
  <Paragraphs>267</Paragraphs>
  <Slides>31</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-apple-system-font</vt:lpstr>
      <vt:lpstr>Arial</vt:lpstr>
      <vt:lpstr>Calibri</vt:lpstr>
      <vt:lpstr>Calibri Light</vt:lpstr>
      <vt:lpstr>Dreaming Outloud Pro</vt:lpstr>
      <vt:lpstr>Dreaming Outloud Script Pro</vt:lpstr>
      <vt:lpstr>Wingdings</vt:lpstr>
      <vt:lpstr>Office Theme</vt:lpstr>
      <vt:lpstr>Brainstorm 20 uses of a potato </vt:lpstr>
      <vt:lpstr>PowerPoint 演示文稿</vt:lpstr>
      <vt:lpstr>贵阳市英语学科带头人工作站“激励教学”2022年教师培训工作坊</vt:lpstr>
      <vt:lpstr>We are going to </vt:lpstr>
      <vt:lpstr>Online Class Rules  Your active participation is key to a successful webinar !</vt:lpstr>
      <vt:lpstr>Remember to have:  </vt:lpstr>
      <vt:lpstr>PowerPoint 演示文稿</vt:lpstr>
      <vt:lpstr>PowerPoint 演示文稿</vt:lpstr>
      <vt:lpstr>PowerPoint 演示文稿</vt:lpstr>
      <vt:lpstr>Key points for using texts in the EFL classroom?  </vt:lpstr>
      <vt:lpstr>TAVI, TALO, TASP, TASE  Johns &amp; Davis 1983, Beaumont 1985  </vt:lpstr>
      <vt:lpstr>An Example</vt:lpstr>
      <vt:lpstr>PowerPoint 演示文稿</vt:lpstr>
      <vt:lpstr>PowerPoint 演示文稿</vt:lpstr>
      <vt:lpstr>Pass the paper activity </vt:lpstr>
      <vt:lpstr>Lead in (2) work in small groups and discuss </vt:lpstr>
      <vt:lpstr>PowerPoint 演示文稿</vt:lpstr>
      <vt:lpstr>PowerPoint 演示文稿</vt:lpstr>
      <vt:lpstr>PowerPoint 演示文稿</vt:lpstr>
      <vt:lpstr>PowerPoint 演示文稿</vt:lpstr>
      <vt:lpstr>1. Verbs (TALO, TASP, TASE or TAVI?)</vt:lpstr>
      <vt:lpstr>PowerPoint 演示文稿</vt:lpstr>
      <vt:lpstr>PowerPoint 演示文稿</vt:lpstr>
      <vt:lpstr>PowerPoint 演示文稿</vt:lpstr>
      <vt:lpstr>PowerPoint 演示文稿</vt:lpstr>
      <vt:lpstr>Complete the definitions with words and expressions from the text.   </vt:lpstr>
      <vt:lpstr>A personality quiz</vt:lpstr>
      <vt:lpstr>Over to you  What TAVI, TALO, TASP, TASE activities can we design?   </vt:lpstr>
      <vt:lpstr>Your exit ticket </vt:lpstr>
      <vt:lpstr>PowerPoint 演示文稿</vt:lpstr>
      <vt:lpstr>Tomlinson’s 6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find us an object (寻宝游戏)</dc:title>
  <dc:creator>Hou, Helen</dc:creator>
  <cp:lastModifiedBy>1416659021@qq.com</cp:lastModifiedBy>
  <cp:revision>27</cp:revision>
  <dcterms:created xsi:type="dcterms:W3CDTF">2022-10-18T02:07:23Z</dcterms:created>
  <dcterms:modified xsi:type="dcterms:W3CDTF">2023-01-30T06:26:30Z</dcterms:modified>
</cp:coreProperties>
</file>