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5" r:id="rId1"/>
  </p:sldMasterIdLst>
  <p:notesMasterIdLst>
    <p:notesMasterId r:id="rId33"/>
  </p:notesMasterIdLst>
  <p:sldIdLst>
    <p:sldId id="298" r:id="rId2"/>
    <p:sldId id="434" r:id="rId3"/>
    <p:sldId id="256" r:id="rId4"/>
    <p:sldId id="438" r:id="rId5"/>
    <p:sldId id="350" r:id="rId6"/>
    <p:sldId id="437" r:id="rId7"/>
    <p:sldId id="436" r:id="rId8"/>
    <p:sldId id="439" r:id="rId9"/>
    <p:sldId id="263" r:id="rId10"/>
    <p:sldId id="283" r:id="rId11"/>
    <p:sldId id="284" r:id="rId12"/>
    <p:sldId id="275" r:id="rId13"/>
    <p:sldId id="276" r:id="rId14"/>
    <p:sldId id="277" r:id="rId15"/>
    <p:sldId id="261" r:id="rId16"/>
    <p:sldId id="288" r:id="rId17"/>
    <p:sldId id="290" r:id="rId18"/>
    <p:sldId id="442" r:id="rId19"/>
    <p:sldId id="292" r:id="rId20"/>
    <p:sldId id="291" r:id="rId21"/>
    <p:sldId id="293" r:id="rId22"/>
    <p:sldId id="294" r:id="rId23"/>
    <p:sldId id="339" r:id="rId24"/>
    <p:sldId id="340" r:id="rId25"/>
    <p:sldId id="334" r:id="rId26"/>
    <p:sldId id="299" r:id="rId27"/>
    <p:sldId id="441" r:id="rId28"/>
    <p:sldId id="296" r:id="rId29"/>
    <p:sldId id="285" r:id="rId30"/>
    <p:sldId id="440" r:id="rId31"/>
    <p:sldId id="43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16" autoAdjust="0"/>
    <p:restoredTop sz="83221"/>
  </p:normalViewPr>
  <p:slideViewPr>
    <p:cSldViewPr snapToGrid="0">
      <p:cViewPr varScale="1">
        <p:scale>
          <a:sx n="83" d="100"/>
          <a:sy n="83" d="100"/>
        </p:scale>
        <p:origin x="22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1" Type="http://schemas.openxmlformats.org/officeDocument/2006/relationships/hyperlink" Target="https://english.stackexchange.com/questions/120390/what-does-it-is-a-means-to-an-end-not-an-end-in-itself-mean" TargetMode="External"/></Relationships>
</file>

<file path=ppt/diagrams/_rels/data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1" Type="http://schemas.openxmlformats.org/officeDocument/2006/relationships/hyperlink" Target="https://english.stackexchange.com/questions/120390/what-does-it-is-a-means-to-an-end-not-an-end-in-itself-mean"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C6F258-CCBF-47EB-BD4D-7305B9A8970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B38D84C-EF7C-4899-AAAA-7DA01A97C823}">
      <dgm:prSet custT="1"/>
      <dgm:spPr/>
      <dgm:t>
        <a:bodyPr/>
        <a:lstStyle/>
        <a:p>
          <a:r>
            <a:rPr lang="en-US" sz="2200" dirty="0"/>
            <a:t>How are you? I am good. You? </a:t>
          </a:r>
        </a:p>
      </dgm:t>
    </dgm:pt>
    <dgm:pt modelId="{3C754136-C06A-45F2-A3F9-8BFDDC019A24}" type="parTrans" cxnId="{D0A7FDBC-7D14-44CB-8C70-7C751A1E885B}">
      <dgm:prSet/>
      <dgm:spPr/>
      <dgm:t>
        <a:bodyPr/>
        <a:lstStyle/>
        <a:p>
          <a:endParaRPr lang="en-US"/>
        </a:p>
      </dgm:t>
    </dgm:pt>
    <dgm:pt modelId="{5E32807F-D6D2-423F-96AD-10478694A81D}" type="sibTrans" cxnId="{D0A7FDBC-7D14-44CB-8C70-7C751A1E885B}">
      <dgm:prSet/>
      <dgm:spPr/>
      <dgm:t>
        <a:bodyPr/>
        <a:lstStyle/>
        <a:p>
          <a:endParaRPr lang="en-US"/>
        </a:p>
      </dgm:t>
    </dgm:pt>
    <dgm:pt modelId="{137ABEA7-78B8-4F41-8BB4-61D17DAAE10C}">
      <dgm:prSet custT="1"/>
      <dgm:spPr/>
      <dgm:t>
        <a:bodyPr/>
        <a:lstStyle/>
        <a:p>
          <a:r>
            <a:rPr lang="en-US" sz="2200" dirty="0"/>
            <a:t>Last week me and my mum watched a BBC documentary together. </a:t>
          </a:r>
        </a:p>
      </dgm:t>
    </dgm:pt>
    <dgm:pt modelId="{94093F51-BF12-4507-BC0E-305CD2F7DBF9}" type="parTrans" cxnId="{18E82132-3962-462E-8EBE-49C7E1EAD5C8}">
      <dgm:prSet/>
      <dgm:spPr/>
      <dgm:t>
        <a:bodyPr/>
        <a:lstStyle/>
        <a:p>
          <a:endParaRPr lang="en-US"/>
        </a:p>
      </dgm:t>
    </dgm:pt>
    <dgm:pt modelId="{B0091AC9-50B6-470F-BA91-367536A4F02A}" type="sibTrans" cxnId="{18E82132-3962-462E-8EBE-49C7E1EAD5C8}">
      <dgm:prSet/>
      <dgm:spPr/>
      <dgm:t>
        <a:bodyPr/>
        <a:lstStyle/>
        <a:p>
          <a:endParaRPr lang="en-US"/>
        </a:p>
      </dgm:t>
    </dgm:pt>
    <dgm:pt modelId="{3DFE62D1-2CC7-4F29-8E59-FB8BAE8632B3}">
      <dgm:prSet custT="1"/>
      <dgm:spPr/>
      <dgm:t>
        <a:bodyPr/>
        <a:lstStyle/>
        <a:p>
          <a:r>
            <a:rPr lang="en-GB" sz="2200" dirty="0"/>
            <a:t>She had less problems with the move to a new school than she thought she would.</a:t>
          </a:r>
          <a:endParaRPr lang="en-US" sz="2200" dirty="0"/>
        </a:p>
      </dgm:t>
    </dgm:pt>
    <dgm:pt modelId="{C6DAC0ED-3125-4E76-A09A-D62BB0477CDB}" type="parTrans" cxnId="{F839EF06-6B3F-46F0-B342-09021B133454}">
      <dgm:prSet/>
      <dgm:spPr/>
      <dgm:t>
        <a:bodyPr/>
        <a:lstStyle/>
        <a:p>
          <a:endParaRPr lang="en-US"/>
        </a:p>
      </dgm:t>
    </dgm:pt>
    <dgm:pt modelId="{FBE9A380-A3DD-49BC-8A90-28DAE1D0A995}" type="sibTrans" cxnId="{F839EF06-6B3F-46F0-B342-09021B133454}">
      <dgm:prSet/>
      <dgm:spPr/>
      <dgm:t>
        <a:bodyPr/>
        <a:lstStyle/>
        <a:p>
          <a:endParaRPr lang="en-US"/>
        </a:p>
      </dgm:t>
    </dgm:pt>
    <dgm:pt modelId="{933F79C6-BE98-4752-958D-8FF6949B0768}">
      <dgm:prSet custT="1"/>
      <dgm:spPr/>
      <dgm:t>
        <a:bodyPr/>
        <a:lstStyle/>
        <a:p>
          <a:r>
            <a:rPr lang="en-GB" sz="2200" dirty="0"/>
            <a:t>My sister Alice, who is older than I, still lives at home.</a:t>
          </a:r>
          <a:endParaRPr lang="en-US" sz="2200" dirty="0"/>
        </a:p>
      </dgm:t>
    </dgm:pt>
    <dgm:pt modelId="{CCEABE8A-D175-4495-A890-8DC02108A7BC}" type="parTrans" cxnId="{717763BB-A335-402A-9F65-B72E59D5E74A}">
      <dgm:prSet/>
      <dgm:spPr/>
      <dgm:t>
        <a:bodyPr/>
        <a:lstStyle/>
        <a:p>
          <a:endParaRPr lang="en-US"/>
        </a:p>
      </dgm:t>
    </dgm:pt>
    <dgm:pt modelId="{A6CDF871-3121-4644-AFA4-2FB58266EF76}" type="sibTrans" cxnId="{717763BB-A335-402A-9F65-B72E59D5E74A}">
      <dgm:prSet/>
      <dgm:spPr/>
      <dgm:t>
        <a:bodyPr/>
        <a:lstStyle/>
        <a:p>
          <a:endParaRPr lang="en-US"/>
        </a:p>
      </dgm:t>
    </dgm:pt>
    <dgm:pt modelId="{0278BB73-3D15-4588-A82B-54CD3B486D6E}">
      <dgm:prSet custT="1"/>
      <dgm:spPr/>
      <dgm:t>
        <a:bodyPr/>
        <a:lstStyle/>
        <a:p>
          <a:r>
            <a:rPr lang="en-GB" sz="2200"/>
            <a:t>I am going to lunch with Helen at the weekend.</a:t>
          </a:r>
          <a:endParaRPr lang="en-US" sz="2200" dirty="0"/>
        </a:p>
      </dgm:t>
    </dgm:pt>
    <dgm:pt modelId="{BDACD0B8-89A6-4E90-9718-9172BF1D0516}" type="parTrans" cxnId="{67C81C1A-8E9C-42AB-BB94-9132081DE0CF}">
      <dgm:prSet/>
      <dgm:spPr/>
      <dgm:t>
        <a:bodyPr/>
        <a:lstStyle/>
        <a:p>
          <a:endParaRPr lang="en-US"/>
        </a:p>
      </dgm:t>
    </dgm:pt>
    <dgm:pt modelId="{91B34F54-B3DD-44EE-A982-A4B65A5CE90C}" type="sibTrans" cxnId="{67C81C1A-8E9C-42AB-BB94-9132081DE0CF}">
      <dgm:prSet/>
      <dgm:spPr/>
      <dgm:t>
        <a:bodyPr/>
        <a:lstStyle/>
        <a:p>
          <a:endParaRPr lang="en-US"/>
        </a:p>
      </dgm:t>
    </dgm:pt>
    <dgm:pt modelId="{ED6059DE-EAB5-42D0-B2D7-7595081975FF}">
      <dgm:prSet custT="1"/>
      <dgm:spPr/>
      <dgm:t>
        <a:bodyPr/>
        <a:lstStyle/>
        <a:p>
          <a:r>
            <a:rPr lang="en-GB" sz="2200" dirty="0"/>
            <a:t>I’m not going to do nothing about that missing part.  (actual meaning: take no action)</a:t>
          </a:r>
          <a:endParaRPr lang="en-US" sz="2200" dirty="0"/>
        </a:p>
      </dgm:t>
    </dgm:pt>
    <dgm:pt modelId="{EB2C99F1-CFFE-44CD-BD52-7F90B3907EEC}" type="parTrans" cxnId="{0B071D4C-E652-40FE-A082-A1D48C9AC649}">
      <dgm:prSet/>
      <dgm:spPr/>
      <dgm:t>
        <a:bodyPr/>
        <a:lstStyle/>
        <a:p>
          <a:endParaRPr lang="en-US"/>
        </a:p>
      </dgm:t>
    </dgm:pt>
    <dgm:pt modelId="{2196E264-B317-4CF3-A95A-B8D2CF5EF8E6}" type="sibTrans" cxnId="{0B071D4C-E652-40FE-A082-A1D48C9AC649}">
      <dgm:prSet/>
      <dgm:spPr/>
      <dgm:t>
        <a:bodyPr/>
        <a:lstStyle/>
        <a:p>
          <a:endParaRPr lang="en-US"/>
        </a:p>
      </dgm:t>
    </dgm:pt>
    <dgm:pt modelId="{3F3B13C7-4142-47B1-AC5A-08C8E20818F1}">
      <dgm:prSet custT="1"/>
      <dgm:spPr/>
      <dgm:t>
        <a:bodyPr/>
        <a:lstStyle/>
        <a:p>
          <a:r>
            <a:rPr lang="en-GB" sz="2200"/>
            <a:t>Imagine there's no countries. It isn't hard to do. </a:t>
          </a:r>
          <a:endParaRPr lang="en-US" sz="2200" dirty="0"/>
        </a:p>
      </dgm:t>
    </dgm:pt>
    <dgm:pt modelId="{14FBEC8D-B5AA-4E01-B1D0-5034D486F22D}" type="parTrans" cxnId="{B91D951F-0DC4-4A91-9B37-E68406501F63}">
      <dgm:prSet/>
      <dgm:spPr/>
      <dgm:t>
        <a:bodyPr/>
        <a:lstStyle/>
        <a:p>
          <a:endParaRPr lang="en-US"/>
        </a:p>
      </dgm:t>
    </dgm:pt>
    <dgm:pt modelId="{D7CBBF24-17B4-4012-B1A6-DB9EAE785AAB}" type="sibTrans" cxnId="{B91D951F-0DC4-4A91-9B37-E68406501F63}">
      <dgm:prSet/>
      <dgm:spPr/>
      <dgm:t>
        <a:bodyPr/>
        <a:lstStyle/>
        <a:p>
          <a:endParaRPr lang="en-US"/>
        </a:p>
      </dgm:t>
    </dgm:pt>
    <dgm:pt modelId="{31AE9371-D8B5-4D15-9610-87DC68FD3004}">
      <dgm:prSet custT="1"/>
      <dgm:spPr/>
      <dgm:t>
        <a:bodyPr/>
        <a:lstStyle/>
        <a:p>
          <a:r>
            <a:rPr lang="en-GB" sz="2200" dirty="0"/>
            <a:t>We all want to get highly paid job, </a:t>
          </a:r>
          <a:r>
            <a:rPr lang="en-GB" sz="2200" dirty="0" err="1"/>
            <a:t>innit</a:t>
          </a:r>
          <a:r>
            <a:rPr lang="en-GB" sz="2200" dirty="0"/>
            <a:t>? </a:t>
          </a:r>
          <a:endParaRPr lang="en-US" sz="2200" dirty="0"/>
        </a:p>
      </dgm:t>
    </dgm:pt>
    <dgm:pt modelId="{8194455D-8BEF-483F-B2C0-A5AA49C52BF6}" type="parTrans" cxnId="{0F57785E-F00E-4C06-B51C-8721EAD00536}">
      <dgm:prSet/>
      <dgm:spPr/>
      <dgm:t>
        <a:bodyPr/>
        <a:lstStyle/>
        <a:p>
          <a:endParaRPr lang="en-US"/>
        </a:p>
      </dgm:t>
    </dgm:pt>
    <dgm:pt modelId="{8C35C55B-277B-4F20-A32D-A52CB3EF8D2C}" type="sibTrans" cxnId="{0F57785E-F00E-4C06-B51C-8721EAD00536}">
      <dgm:prSet/>
      <dgm:spPr/>
      <dgm:t>
        <a:bodyPr/>
        <a:lstStyle/>
        <a:p>
          <a:endParaRPr lang="en-US"/>
        </a:p>
      </dgm:t>
    </dgm:pt>
    <dgm:pt modelId="{F242CE2F-7CB6-394D-A1DD-A11CC3A958CD}">
      <dgm:prSet custT="1"/>
      <dgm:spPr/>
      <dgm:t>
        <a:bodyPr/>
        <a:lstStyle/>
        <a:p>
          <a:r>
            <a:rPr lang="en-GB" sz="2200" b="0" i="0" u="none" dirty="0"/>
            <a:t>A nurse should be able to make appropriate decisions about the care of their patient.</a:t>
          </a:r>
          <a:endParaRPr lang="en-GB" sz="2200" dirty="0"/>
        </a:p>
      </dgm:t>
    </dgm:pt>
    <dgm:pt modelId="{3A200F8F-1CD2-154D-9DC8-BD4FA07F030F}" type="parTrans" cxnId="{2AA158E1-A093-A748-AFEF-B7B9A3035913}">
      <dgm:prSet/>
      <dgm:spPr/>
      <dgm:t>
        <a:bodyPr/>
        <a:lstStyle/>
        <a:p>
          <a:endParaRPr lang="en-GB"/>
        </a:p>
      </dgm:t>
    </dgm:pt>
    <dgm:pt modelId="{CD7DD7CC-90CA-9345-BDF9-9D087C8D78D1}" type="sibTrans" cxnId="{2AA158E1-A093-A748-AFEF-B7B9A3035913}">
      <dgm:prSet/>
      <dgm:spPr/>
      <dgm:t>
        <a:bodyPr/>
        <a:lstStyle/>
        <a:p>
          <a:endParaRPr lang="en-GB"/>
        </a:p>
      </dgm:t>
    </dgm:pt>
    <dgm:pt modelId="{0B4A6086-7655-2A42-9DC5-7402FAB9ACFF}" type="pres">
      <dgm:prSet presAssocID="{E7C6F258-CCBF-47EB-BD4D-7305B9A89705}" presName="linear" presStyleCnt="0">
        <dgm:presLayoutVars>
          <dgm:animLvl val="lvl"/>
          <dgm:resizeHandles val="exact"/>
        </dgm:presLayoutVars>
      </dgm:prSet>
      <dgm:spPr/>
    </dgm:pt>
    <dgm:pt modelId="{BCE1A0D1-7292-5443-8AA5-DDEAB908966D}" type="pres">
      <dgm:prSet presAssocID="{1B38D84C-EF7C-4899-AAAA-7DA01A97C823}" presName="parentText" presStyleLbl="node1" presStyleIdx="0" presStyleCnt="9">
        <dgm:presLayoutVars>
          <dgm:chMax val="0"/>
          <dgm:bulletEnabled val="1"/>
        </dgm:presLayoutVars>
      </dgm:prSet>
      <dgm:spPr/>
    </dgm:pt>
    <dgm:pt modelId="{89535204-3E16-C542-A319-5A4A1356B234}" type="pres">
      <dgm:prSet presAssocID="{5E32807F-D6D2-423F-96AD-10478694A81D}" presName="spacer" presStyleCnt="0"/>
      <dgm:spPr/>
    </dgm:pt>
    <dgm:pt modelId="{3EE1A7B3-BF5F-1948-85B8-2CABC6911966}" type="pres">
      <dgm:prSet presAssocID="{137ABEA7-78B8-4F41-8BB4-61D17DAAE10C}" presName="parentText" presStyleLbl="node1" presStyleIdx="1" presStyleCnt="9">
        <dgm:presLayoutVars>
          <dgm:chMax val="0"/>
          <dgm:bulletEnabled val="1"/>
        </dgm:presLayoutVars>
      </dgm:prSet>
      <dgm:spPr/>
    </dgm:pt>
    <dgm:pt modelId="{9F943AA9-C1CC-864C-985E-88408708A040}" type="pres">
      <dgm:prSet presAssocID="{B0091AC9-50B6-470F-BA91-367536A4F02A}" presName="spacer" presStyleCnt="0"/>
      <dgm:spPr/>
    </dgm:pt>
    <dgm:pt modelId="{CC9AB005-9CE2-024F-80E4-CD37712F4399}" type="pres">
      <dgm:prSet presAssocID="{3DFE62D1-2CC7-4F29-8E59-FB8BAE8632B3}" presName="parentText" presStyleLbl="node1" presStyleIdx="2" presStyleCnt="9">
        <dgm:presLayoutVars>
          <dgm:chMax val="0"/>
          <dgm:bulletEnabled val="1"/>
        </dgm:presLayoutVars>
      </dgm:prSet>
      <dgm:spPr/>
    </dgm:pt>
    <dgm:pt modelId="{5998081E-D42D-B34B-B327-4A1D9120894A}" type="pres">
      <dgm:prSet presAssocID="{FBE9A380-A3DD-49BC-8A90-28DAE1D0A995}" presName="spacer" presStyleCnt="0"/>
      <dgm:spPr/>
    </dgm:pt>
    <dgm:pt modelId="{AA9F3686-0CB7-BB4D-8202-929AC300108E}" type="pres">
      <dgm:prSet presAssocID="{933F79C6-BE98-4752-958D-8FF6949B0768}" presName="parentText" presStyleLbl="node1" presStyleIdx="3" presStyleCnt="9">
        <dgm:presLayoutVars>
          <dgm:chMax val="0"/>
          <dgm:bulletEnabled val="1"/>
        </dgm:presLayoutVars>
      </dgm:prSet>
      <dgm:spPr/>
    </dgm:pt>
    <dgm:pt modelId="{97F54041-2DB9-D049-8F7C-B8A145E7C993}" type="pres">
      <dgm:prSet presAssocID="{A6CDF871-3121-4644-AFA4-2FB58266EF76}" presName="spacer" presStyleCnt="0"/>
      <dgm:spPr/>
    </dgm:pt>
    <dgm:pt modelId="{5488F486-677A-1940-B88D-F95F6EC4BDA1}" type="pres">
      <dgm:prSet presAssocID="{0278BB73-3D15-4588-A82B-54CD3B486D6E}" presName="parentText" presStyleLbl="node1" presStyleIdx="4" presStyleCnt="9">
        <dgm:presLayoutVars>
          <dgm:chMax val="0"/>
          <dgm:bulletEnabled val="1"/>
        </dgm:presLayoutVars>
      </dgm:prSet>
      <dgm:spPr/>
    </dgm:pt>
    <dgm:pt modelId="{7CB7CFFD-2BF0-E544-B9AB-983AE01ABEAA}" type="pres">
      <dgm:prSet presAssocID="{91B34F54-B3DD-44EE-A982-A4B65A5CE90C}" presName="spacer" presStyleCnt="0"/>
      <dgm:spPr/>
    </dgm:pt>
    <dgm:pt modelId="{24055495-DD26-9242-8AA6-98D2E7998A0C}" type="pres">
      <dgm:prSet presAssocID="{ED6059DE-EAB5-42D0-B2D7-7595081975FF}" presName="parentText" presStyleLbl="node1" presStyleIdx="5" presStyleCnt="9">
        <dgm:presLayoutVars>
          <dgm:chMax val="0"/>
          <dgm:bulletEnabled val="1"/>
        </dgm:presLayoutVars>
      </dgm:prSet>
      <dgm:spPr/>
    </dgm:pt>
    <dgm:pt modelId="{6D8ADB6A-7804-1F47-BC2C-EC7F6993C1A2}" type="pres">
      <dgm:prSet presAssocID="{2196E264-B317-4CF3-A95A-B8D2CF5EF8E6}" presName="spacer" presStyleCnt="0"/>
      <dgm:spPr/>
    </dgm:pt>
    <dgm:pt modelId="{73D81E23-DB65-A845-83AB-013AD3C9BEF4}" type="pres">
      <dgm:prSet presAssocID="{3F3B13C7-4142-47B1-AC5A-08C8E20818F1}" presName="parentText" presStyleLbl="node1" presStyleIdx="6" presStyleCnt="9">
        <dgm:presLayoutVars>
          <dgm:chMax val="0"/>
          <dgm:bulletEnabled val="1"/>
        </dgm:presLayoutVars>
      </dgm:prSet>
      <dgm:spPr/>
    </dgm:pt>
    <dgm:pt modelId="{D6DF3577-BA80-7243-905E-8BC98E01D46D}" type="pres">
      <dgm:prSet presAssocID="{D7CBBF24-17B4-4012-B1A6-DB9EAE785AAB}" presName="spacer" presStyleCnt="0"/>
      <dgm:spPr/>
    </dgm:pt>
    <dgm:pt modelId="{50D23BAA-1235-C54D-8A87-D14DDB70ECC3}" type="pres">
      <dgm:prSet presAssocID="{31AE9371-D8B5-4D15-9610-87DC68FD3004}" presName="parentText" presStyleLbl="node1" presStyleIdx="7" presStyleCnt="9">
        <dgm:presLayoutVars>
          <dgm:chMax val="0"/>
          <dgm:bulletEnabled val="1"/>
        </dgm:presLayoutVars>
      </dgm:prSet>
      <dgm:spPr/>
    </dgm:pt>
    <dgm:pt modelId="{3C9BCB15-C12D-CC40-BED1-B755FA3171AC}" type="pres">
      <dgm:prSet presAssocID="{8C35C55B-277B-4F20-A32D-A52CB3EF8D2C}" presName="spacer" presStyleCnt="0"/>
      <dgm:spPr/>
    </dgm:pt>
    <dgm:pt modelId="{1481DAD9-AA7C-CA49-95E2-3944FD16E629}" type="pres">
      <dgm:prSet presAssocID="{F242CE2F-7CB6-394D-A1DD-A11CC3A958CD}" presName="parentText" presStyleLbl="node1" presStyleIdx="8" presStyleCnt="9">
        <dgm:presLayoutVars>
          <dgm:chMax val="0"/>
          <dgm:bulletEnabled val="1"/>
        </dgm:presLayoutVars>
      </dgm:prSet>
      <dgm:spPr/>
    </dgm:pt>
  </dgm:ptLst>
  <dgm:cxnLst>
    <dgm:cxn modelId="{F839EF06-6B3F-46F0-B342-09021B133454}" srcId="{E7C6F258-CCBF-47EB-BD4D-7305B9A89705}" destId="{3DFE62D1-2CC7-4F29-8E59-FB8BAE8632B3}" srcOrd="2" destOrd="0" parTransId="{C6DAC0ED-3125-4E76-A09A-D62BB0477CDB}" sibTransId="{FBE9A380-A3DD-49BC-8A90-28DAE1D0A995}"/>
    <dgm:cxn modelId="{A1F05409-4F2F-0B46-86BB-032568AE5218}" type="presOf" srcId="{933F79C6-BE98-4752-958D-8FF6949B0768}" destId="{AA9F3686-0CB7-BB4D-8202-929AC300108E}" srcOrd="0" destOrd="0" presId="urn:microsoft.com/office/officeart/2005/8/layout/vList2"/>
    <dgm:cxn modelId="{67C81C1A-8E9C-42AB-BB94-9132081DE0CF}" srcId="{E7C6F258-CCBF-47EB-BD4D-7305B9A89705}" destId="{0278BB73-3D15-4588-A82B-54CD3B486D6E}" srcOrd="4" destOrd="0" parTransId="{BDACD0B8-89A6-4E90-9718-9172BF1D0516}" sibTransId="{91B34F54-B3DD-44EE-A982-A4B65A5CE90C}"/>
    <dgm:cxn modelId="{B91D951F-0DC4-4A91-9B37-E68406501F63}" srcId="{E7C6F258-CCBF-47EB-BD4D-7305B9A89705}" destId="{3F3B13C7-4142-47B1-AC5A-08C8E20818F1}" srcOrd="6" destOrd="0" parTransId="{14FBEC8D-B5AA-4E01-B1D0-5034D486F22D}" sibTransId="{D7CBBF24-17B4-4012-B1A6-DB9EAE785AAB}"/>
    <dgm:cxn modelId="{A8B41B25-3549-8946-B283-A61FB95801CE}" type="presOf" srcId="{3DFE62D1-2CC7-4F29-8E59-FB8BAE8632B3}" destId="{CC9AB005-9CE2-024F-80E4-CD37712F4399}" srcOrd="0" destOrd="0" presId="urn:microsoft.com/office/officeart/2005/8/layout/vList2"/>
    <dgm:cxn modelId="{18E82132-3962-462E-8EBE-49C7E1EAD5C8}" srcId="{E7C6F258-CCBF-47EB-BD4D-7305B9A89705}" destId="{137ABEA7-78B8-4F41-8BB4-61D17DAAE10C}" srcOrd="1" destOrd="0" parTransId="{94093F51-BF12-4507-BC0E-305CD2F7DBF9}" sibTransId="{B0091AC9-50B6-470F-BA91-367536A4F02A}"/>
    <dgm:cxn modelId="{0F57785E-F00E-4C06-B51C-8721EAD00536}" srcId="{E7C6F258-CCBF-47EB-BD4D-7305B9A89705}" destId="{31AE9371-D8B5-4D15-9610-87DC68FD3004}" srcOrd="7" destOrd="0" parTransId="{8194455D-8BEF-483F-B2C0-A5AA49C52BF6}" sibTransId="{8C35C55B-277B-4F20-A32D-A52CB3EF8D2C}"/>
    <dgm:cxn modelId="{F4B3524B-BF7D-0849-921A-ED97107B0796}" type="presOf" srcId="{3F3B13C7-4142-47B1-AC5A-08C8E20818F1}" destId="{73D81E23-DB65-A845-83AB-013AD3C9BEF4}" srcOrd="0" destOrd="0" presId="urn:microsoft.com/office/officeart/2005/8/layout/vList2"/>
    <dgm:cxn modelId="{0B071D4C-E652-40FE-A082-A1D48C9AC649}" srcId="{E7C6F258-CCBF-47EB-BD4D-7305B9A89705}" destId="{ED6059DE-EAB5-42D0-B2D7-7595081975FF}" srcOrd="5" destOrd="0" parTransId="{EB2C99F1-CFFE-44CD-BD52-7F90B3907EEC}" sibTransId="{2196E264-B317-4CF3-A95A-B8D2CF5EF8E6}"/>
    <dgm:cxn modelId="{B42AEE6D-2B0E-DE4C-A71C-FED60B40ABB6}" type="presOf" srcId="{1B38D84C-EF7C-4899-AAAA-7DA01A97C823}" destId="{BCE1A0D1-7292-5443-8AA5-DDEAB908966D}" srcOrd="0" destOrd="0" presId="urn:microsoft.com/office/officeart/2005/8/layout/vList2"/>
    <dgm:cxn modelId="{874D4854-9BBD-CA4A-A0D3-36BDFC5AD40E}" type="presOf" srcId="{E7C6F258-CCBF-47EB-BD4D-7305B9A89705}" destId="{0B4A6086-7655-2A42-9DC5-7402FAB9ACFF}" srcOrd="0" destOrd="0" presId="urn:microsoft.com/office/officeart/2005/8/layout/vList2"/>
    <dgm:cxn modelId="{16FD7E84-B952-7A46-9175-A770F873D62F}" type="presOf" srcId="{31AE9371-D8B5-4D15-9610-87DC68FD3004}" destId="{50D23BAA-1235-C54D-8A87-D14DDB70ECC3}" srcOrd="0" destOrd="0" presId="urn:microsoft.com/office/officeart/2005/8/layout/vList2"/>
    <dgm:cxn modelId="{94B2A9A2-07FE-FA4C-87B8-D38D9D7E6668}" type="presOf" srcId="{137ABEA7-78B8-4F41-8BB4-61D17DAAE10C}" destId="{3EE1A7B3-BF5F-1948-85B8-2CABC6911966}" srcOrd="0" destOrd="0" presId="urn:microsoft.com/office/officeart/2005/8/layout/vList2"/>
    <dgm:cxn modelId="{9409F1AE-7215-B44E-A815-CFCB4E30FF44}" type="presOf" srcId="{F242CE2F-7CB6-394D-A1DD-A11CC3A958CD}" destId="{1481DAD9-AA7C-CA49-95E2-3944FD16E629}" srcOrd="0" destOrd="0" presId="urn:microsoft.com/office/officeart/2005/8/layout/vList2"/>
    <dgm:cxn modelId="{03E2F9B0-42C7-3642-BBB7-31C3EC9FB7AB}" type="presOf" srcId="{0278BB73-3D15-4588-A82B-54CD3B486D6E}" destId="{5488F486-677A-1940-B88D-F95F6EC4BDA1}" srcOrd="0" destOrd="0" presId="urn:microsoft.com/office/officeart/2005/8/layout/vList2"/>
    <dgm:cxn modelId="{717763BB-A335-402A-9F65-B72E59D5E74A}" srcId="{E7C6F258-CCBF-47EB-BD4D-7305B9A89705}" destId="{933F79C6-BE98-4752-958D-8FF6949B0768}" srcOrd="3" destOrd="0" parTransId="{CCEABE8A-D175-4495-A890-8DC02108A7BC}" sibTransId="{A6CDF871-3121-4644-AFA4-2FB58266EF76}"/>
    <dgm:cxn modelId="{D0A7FDBC-7D14-44CB-8C70-7C751A1E885B}" srcId="{E7C6F258-CCBF-47EB-BD4D-7305B9A89705}" destId="{1B38D84C-EF7C-4899-AAAA-7DA01A97C823}" srcOrd="0" destOrd="0" parTransId="{3C754136-C06A-45F2-A3F9-8BFDDC019A24}" sibTransId="{5E32807F-D6D2-423F-96AD-10478694A81D}"/>
    <dgm:cxn modelId="{47915CD6-E0B1-BD4B-80B9-46C7E3CE9710}" type="presOf" srcId="{ED6059DE-EAB5-42D0-B2D7-7595081975FF}" destId="{24055495-DD26-9242-8AA6-98D2E7998A0C}" srcOrd="0" destOrd="0" presId="urn:microsoft.com/office/officeart/2005/8/layout/vList2"/>
    <dgm:cxn modelId="{2AA158E1-A093-A748-AFEF-B7B9A3035913}" srcId="{E7C6F258-CCBF-47EB-BD4D-7305B9A89705}" destId="{F242CE2F-7CB6-394D-A1DD-A11CC3A958CD}" srcOrd="8" destOrd="0" parTransId="{3A200F8F-1CD2-154D-9DC8-BD4FA07F030F}" sibTransId="{CD7DD7CC-90CA-9345-BDF9-9D087C8D78D1}"/>
    <dgm:cxn modelId="{2432724A-6D25-0244-8DE5-BEEE7ADDDABA}" type="presParOf" srcId="{0B4A6086-7655-2A42-9DC5-7402FAB9ACFF}" destId="{BCE1A0D1-7292-5443-8AA5-DDEAB908966D}" srcOrd="0" destOrd="0" presId="urn:microsoft.com/office/officeart/2005/8/layout/vList2"/>
    <dgm:cxn modelId="{E5FA1A0B-9CF7-EB43-A22D-08EA2D533C5F}" type="presParOf" srcId="{0B4A6086-7655-2A42-9DC5-7402FAB9ACFF}" destId="{89535204-3E16-C542-A319-5A4A1356B234}" srcOrd="1" destOrd="0" presId="urn:microsoft.com/office/officeart/2005/8/layout/vList2"/>
    <dgm:cxn modelId="{BAE8FC7B-3819-E943-AD58-45139AEBC8F0}" type="presParOf" srcId="{0B4A6086-7655-2A42-9DC5-7402FAB9ACFF}" destId="{3EE1A7B3-BF5F-1948-85B8-2CABC6911966}" srcOrd="2" destOrd="0" presId="urn:microsoft.com/office/officeart/2005/8/layout/vList2"/>
    <dgm:cxn modelId="{5D94434C-690C-1D49-8680-428C405910D2}" type="presParOf" srcId="{0B4A6086-7655-2A42-9DC5-7402FAB9ACFF}" destId="{9F943AA9-C1CC-864C-985E-88408708A040}" srcOrd="3" destOrd="0" presId="urn:microsoft.com/office/officeart/2005/8/layout/vList2"/>
    <dgm:cxn modelId="{A95164FB-6568-9E48-BC62-F86876DB7B62}" type="presParOf" srcId="{0B4A6086-7655-2A42-9DC5-7402FAB9ACFF}" destId="{CC9AB005-9CE2-024F-80E4-CD37712F4399}" srcOrd="4" destOrd="0" presId="urn:microsoft.com/office/officeart/2005/8/layout/vList2"/>
    <dgm:cxn modelId="{E405F26E-4384-484C-A50B-B4F197A3CA6E}" type="presParOf" srcId="{0B4A6086-7655-2A42-9DC5-7402FAB9ACFF}" destId="{5998081E-D42D-B34B-B327-4A1D9120894A}" srcOrd="5" destOrd="0" presId="urn:microsoft.com/office/officeart/2005/8/layout/vList2"/>
    <dgm:cxn modelId="{AC168F31-68AF-F344-A263-C7497F4551F6}" type="presParOf" srcId="{0B4A6086-7655-2A42-9DC5-7402FAB9ACFF}" destId="{AA9F3686-0CB7-BB4D-8202-929AC300108E}" srcOrd="6" destOrd="0" presId="urn:microsoft.com/office/officeart/2005/8/layout/vList2"/>
    <dgm:cxn modelId="{73B2DAB8-1EB0-904D-8D7C-FAB224BB0124}" type="presParOf" srcId="{0B4A6086-7655-2A42-9DC5-7402FAB9ACFF}" destId="{97F54041-2DB9-D049-8F7C-B8A145E7C993}" srcOrd="7" destOrd="0" presId="urn:microsoft.com/office/officeart/2005/8/layout/vList2"/>
    <dgm:cxn modelId="{14DD9EDB-5F9A-D346-9166-7D6A273A9C4F}" type="presParOf" srcId="{0B4A6086-7655-2A42-9DC5-7402FAB9ACFF}" destId="{5488F486-677A-1940-B88D-F95F6EC4BDA1}" srcOrd="8" destOrd="0" presId="urn:microsoft.com/office/officeart/2005/8/layout/vList2"/>
    <dgm:cxn modelId="{B24D3866-8E9C-A84F-BA0D-000F5AD7CB4A}" type="presParOf" srcId="{0B4A6086-7655-2A42-9DC5-7402FAB9ACFF}" destId="{7CB7CFFD-2BF0-E544-B9AB-983AE01ABEAA}" srcOrd="9" destOrd="0" presId="urn:microsoft.com/office/officeart/2005/8/layout/vList2"/>
    <dgm:cxn modelId="{CFC6C822-9E12-A946-82C3-25B09E0BF6CC}" type="presParOf" srcId="{0B4A6086-7655-2A42-9DC5-7402FAB9ACFF}" destId="{24055495-DD26-9242-8AA6-98D2E7998A0C}" srcOrd="10" destOrd="0" presId="urn:microsoft.com/office/officeart/2005/8/layout/vList2"/>
    <dgm:cxn modelId="{BF7D6CE5-23D1-6043-A53A-EDF4CFFA79D1}" type="presParOf" srcId="{0B4A6086-7655-2A42-9DC5-7402FAB9ACFF}" destId="{6D8ADB6A-7804-1F47-BC2C-EC7F6993C1A2}" srcOrd="11" destOrd="0" presId="urn:microsoft.com/office/officeart/2005/8/layout/vList2"/>
    <dgm:cxn modelId="{B6AD3AF5-6A6B-AC4A-8A20-1384B3B9FB49}" type="presParOf" srcId="{0B4A6086-7655-2A42-9DC5-7402FAB9ACFF}" destId="{73D81E23-DB65-A845-83AB-013AD3C9BEF4}" srcOrd="12" destOrd="0" presId="urn:microsoft.com/office/officeart/2005/8/layout/vList2"/>
    <dgm:cxn modelId="{EB400598-ADE2-3A43-8861-88F9BCD35B33}" type="presParOf" srcId="{0B4A6086-7655-2A42-9DC5-7402FAB9ACFF}" destId="{D6DF3577-BA80-7243-905E-8BC98E01D46D}" srcOrd="13" destOrd="0" presId="urn:microsoft.com/office/officeart/2005/8/layout/vList2"/>
    <dgm:cxn modelId="{56CDC33C-3C40-1C4E-911F-D1FD601624C5}" type="presParOf" srcId="{0B4A6086-7655-2A42-9DC5-7402FAB9ACFF}" destId="{50D23BAA-1235-C54D-8A87-D14DDB70ECC3}" srcOrd="14" destOrd="0" presId="urn:microsoft.com/office/officeart/2005/8/layout/vList2"/>
    <dgm:cxn modelId="{B66BF8BC-EA6F-1E45-8114-CD3F18F3FF41}" type="presParOf" srcId="{0B4A6086-7655-2A42-9DC5-7402FAB9ACFF}" destId="{3C9BCB15-C12D-CC40-BED1-B755FA3171AC}" srcOrd="15" destOrd="0" presId="urn:microsoft.com/office/officeart/2005/8/layout/vList2"/>
    <dgm:cxn modelId="{227C5EE2-5BEE-9E42-B3D5-35420C29EF7D}" type="presParOf" srcId="{0B4A6086-7655-2A42-9DC5-7402FAB9ACFF}" destId="{1481DAD9-AA7C-CA49-95E2-3944FD16E629}"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AF6821-5565-4A0D-9685-1701BF0E113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FBAD43A-D6A8-49C2-8AD1-1E36E115EE3D}">
      <dgm:prSet/>
      <dgm:spPr/>
      <dgm:t>
        <a:bodyPr/>
        <a:lstStyle/>
        <a:p>
          <a:r>
            <a:rPr lang="en-US" b="1" dirty="0">
              <a:highlight>
                <a:srgbClr val="00FFFF"/>
              </a:highlight>
            </a:rPr>
            <a:t>Not</a:t>
          </a:r>
          <a:r>
            <a:rPr lang="en-US" dirty="0"/>
            <a:t> a set of rules for learners to </a:t>
          </a:r>
          <a:r>
            <a:rPr lang="en-US" dirty="0" err="1"/>
            <a:t>memorise</a:t>
          </a:r>
          <a:r>
            <a:rPr lang="en-US" dirty="0"/>
            <a:t> but rather, a means to </a:t>
          </a:r>
          <a:r>
            <a:rPr lang="en-US" dirty="0" err="1"/>
            <a:t>mobilise</a:t>
          </a:r>
          <a:r>
            <a:rPr lang="en-US" dirty="0"/>
            <a:t> them to better express themselves and communicate with others more appropriately and effectively. </a:t>
          </a:r>
        </a:p>
      </dgm:t>
    </dgm:pt>
    <dgm:pt modelId="{E222D471-22A0-47E9-B352-6438994DFEFC}" type="parTrans" cxnId="{F148A0A6-ABF1-4928-AA21-5CAE2633987D}">
      <dgm:prSet/>
      <dgm:spPr/>
      <dgm:t>
        <a:bodyPr/>
        <a:lstStyle/>
        <a:p>
          <a:endParaRPr lang="en-US"/>
        </a:p>
      </dgm:t>
    </dgm:pt>
    <dgm:pt modelId="{A6EEC0EE-CE77-44E7-B320-8B017F8F04F4}" type="sibTrans" cxnId="{F148A0A6-ABF1-4928-AA21-5CAE2633987D}">
      <dgm:prSet/>
      <dgm:spPr/>
      <dgm:t>
        <a:bodyPr/>
        <a:lstStyle/>
        <a:p>
          <a:endParaRPr lang="en-US"/>
        </a:p>
      </dgm:t>
    </dgm:pt>
    <dgm:pt modelId="{17AA6269-C34F-4F48-B56C-128103E2BA9D}">
      <dgm:prSet/>
      <dgm:spPr/>
      <dgm:t>
        <a:bodyPr/>
        <a:lstStyle/>
        <a:p>
          <a:r>
            <a:rPr lang="en-GB" dirty="0"/>
            <a:t>Grammar is a means to an end but not an end itself. </a:t>
          </a:r>
          <a:r>
            <a:rPr lang="en-GB" b="0" i="0" dirty="0">
              <a:hlinkClick xmlns:r="http://schemas.openxmlformats.org/officeDocument/2006/relationships" r:id="rId1"/>
            </a:rPr>
            <a:t> </a:t>
          </a:r>
          <a:endParaRPr lang="en-GB" u="none" dirty="0"/>
        </a:p>
      </dgm:t>
    </dgm:pt>
    <dgm:pt modelId="{BB810805-DA7C-9E44-A7DE-6AA17FF3D88B}" type="parTrans" cxnId="{57FD0797-F94C-1848-8F7B-1DA8F5F3764D}">
      <dgm:prSet/>
      <dgm:spPr/>
      <dgm:t>
        <a:bodyPr/>
        <a:lstStyle/>
        <a:p>
          <a:endParaRPr lang="en-GB"/>
        </a:p>
      </dgm:t>
    </dgm:pt>
    <dgm:pt modelId="{F59080AB-8E61-4848-B47A-D5B7E818C535}" type="sibTrans" cxnId="{57FD0797-F94C-1848-8F7B-1DA8F5F3764D}">
      <dgm:prSet/>
      <dgm:spPr/>
      <dgm:t>
        <a:bodyPr/>
        <a:lstStyle/>
        <a:p>
          <a:endParaRPr lang="en-GB"/>
        </a:p>
      </dgm:t>
    </dgm:pt>
    <dgm:pt modelId="{C4D933CA-0987-C040-8BBE-2AC809BAE36C}" type="pres">
      <dgm:prSet presAssocID="{D1AF6821-5565-4A0D-9685-1701BF0E1131}" presName="linear" presStyleCnt="0">
        <dgm:presLayoutVars>
          <dgm:animLvl val="lvl"/>
          <dgm:resizeHandles val="exact"/>
        </dgm:presLayoutVars>
      </dgm:prSet>
      <dgm:spPr/>
    </dgm:pt>
    <dgm:pt modelId="{182EB614-ED0A-E24D-ABE8-B6D2775E49CA}" type="pres">
      <dgm:prSet presAssocID="{DFBAD43A-D6A8-49C2-8AD1-1E36E115EE3D}" presName="parentText" presStyleLbl="node1" presStyleIdx="0" presStyleCnt="2">
        <dgm:presLayoutVars>
          <dgm:chMax val="0"/>
          <dgm:bulletEnabled val="1"/>
        </dgm:presLayoutVars>
      </dgm:prSet>
      <dgm:spPr/>
    </dgm:pt>
    <dgm:pt modelId="{9ACF2AEB-6078-0840-89D8-93DD58120B80}" type="pres">
      <dgm:prSet presAssocID="{A6EEC0EE-CE77-44E7-B320-8B017F8F04F4}" presName="spacer" presStyleCnt="0"/>
      <dgm:spPr/>
    </dgm:pt>
    <dgm:pt modelId="{B2D43D57-A0B5-4442-9C2A-FC1782F579FE}" type="pres">
      <dgm:prSet presAssocID="{17AA6269-C34F-4F48-B56C-128103E2BA9D}" presName="parentText" presStyleLbl="node1" presStyleIdx="1" presStyleCnt="2">
        <dgm:presLayoutVars>
          <dgm:chMax val="0"/>
          <dgm:bulletEnabled val="1"/>
        </dgm:presLayoutVars>
      </dgm:prSet>
      <dgm:spPr/>
    </dgm:pt>
  </dgm:ptLst>
  <dgm:cxnLst>
    <dgm:cxn modelId="{89B2FA35-5634-DD41-A9F5-C0F0BDF6C76C}" type="presOf" srcId="{17AA6269-C34F-4F48-B56C-128103E2BA9D}" destId="{B2D43D57-A0B5-4442-9C2A-FC1782F579FE}" srcOrd="0" destOrd="0" presId="urn:microsoft.com/office/officeart/2005/8/layout/vList2"/>
    <dgm:cxn modelId="{57FD0797-F94C-1848-8F7B-1DA8F5F3764D}" srcId="{D1AF6821-5565-4A0D-9685-1701BF0E1131}" destId="{17AA6269-C34F-4F48-B56C-128103E2BA9D}" srcOrd="1" destOrd="0" parTransId="{BB810805-DA7C-9E44-A7DE-6AA17FF3D88B}" sibTransId="{F59080AB-8E61-4848-B47A-D5B7E818C535}"/>
    <dgm:cxn modelId="{F148A0A6-ABF1-4928-AA21-5CAE2633987D}" srcId="{D1AF6821-5565-4A0D-9685-1701BF0E1131}" destId="{DFBAD43A-D6A8-49C2-8AD1-1E36E115EE3D}" srcOrd="0" destOrd="0" parTransId="{E222D471-22A0-47E9-B352-6438994DFEFC}" sibTransId="{A6EEC0EE-CE77-44E7-B320-8B017F8F04F4}"/>
    <dgm:cxn modelId="{5B682AD4-4802-E148-8737-54C3D16A506F}" type="presOf" srcId="{D1AF6821-5565-4A0D-9685-1701BF0E1131}" destId="{C4D933CA-0987-C040-8BBE-2AC809BAE36C}" srcOrd="0" destOrd="0" presId="urn:microsoft.com/office/officeart/2005/8/layout/vList2"/>
    <dgm:cxn modelId="{EDBD11F3-9ABB-2944-ABAF-661191F52E02}" type="presOf" srcId="{DFBAD43A-D6A8-49C2-8AD1-1E36E115EE3D}" destId="{182EB614-ED0A-E24D-ABE8-B6D2775E49CA}" srcOrd="0" destOrd="0" presId="urn:microsoft.com/office/officeart/2005/8/layout/vList2"/>
    <dgm:cxn modelId="{387C8BC3-313E-B249-82BE-8139A5A06E18}" type="presParOf" srcId="{C4D933CA-0987-C040-8BBE-2AC809BAE36C}" destId="{182EB614-ED0A-E24D-ABE8-B6D2775E49CA}" srcOrd="0" destOrd="0" presId="urn:microsoft.com/office/officeart/2005/8/layout/vList2"/>
    <dgm:cxn modelId="{3DDF963E-971D-E644-9316-DA69CEA4A5A6}" type="presParOf" srcId="{C4D933CA-0987-C040-8BBE-2AC809BAE36C}" destId="{9ACF2AEB-6078-0840-89D8-93DD58120B80}" srcOrd="1" destOrd="0" presId="urn:microsoft.com/office/officeart/2005/8/layout/vList2"/>
    <dgm:cxn modelId="{CA99D847-ACA0-0549-AFD2-05074334A3CD}" type="presParOf" srcId="{C4D933CA-0987-C040-8BBE-2AC809BAE36C}" destId="{B2D43D57-A0B5-4442-9C2A-FC1782F579F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03491A-C0CA-4E6E-8FF8-04D03A18B12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9A1E1DC-01C3-47DA-9984-5AE6CD4C9F87}">
      <dgm:prSet/>
      <dgm:spPr/>
      <dgm:t>
        <a:bodyPr/>
        <a:lstStyle/>
        <a:p>
          <a:pPr>
            <a:lnSpc>
              <a:spcPct val="100000"/>
            </a:lnSpc>
          </a:pPr>
          <a:r>
            <a:rPr lang="en-US"/>
            <a:t>What’s new? </a:t>
          </a:r>
        </a:p>
      </dgm:t>
    </dgm:pt>
    <dgm:pt modelId="{148F797B-6B41-4F42-8DA0-C427FDE73A3C}" type="parTrans" cxnId="{C12FA95E-D7DE-438B-836F-206A0E466A9C}">
      <dgm:prSet/>
      <dgm:spPr/>
      <dgm:t>
        <a:bodyPr/>
        <a:lstStyle/>
        <a:p>
          <a:endParaRPr lang="en-US"/>
        </a:p>
      </dgm:t>
    </dgm:pt>
    <dgm:pt modelId="{72BA05D5-BE1F-41DC-944C-67F9B27F6217}" type="sibTrans" cxnId="{C12FA95E-D7DE-438B-836F-206A0E466A9C}">
      <dgm:prSet/>
      <dgm:spPr/>
      <dgm:t>
        <a:bodyPr/>
        <a:lstStyle/>
        <a:p>
          <a:endParaRPr lang="en-US"/>
        </a:p>
      </dgm:t>
    </dgm:pt>
    <dgm:pt modelId="{6E0F226D-A013-4ADB-AC1D-AADDFA5B8A32}">
      <dgm:prSet/>
      <dgm:spPr/>
      <dgm:t>
        <a:bodyPr/>
        <a:lstStyle/>
        <a:p>
          <a:pPr>
            <a:lnSpc>
              <a:spcPct val="100000"/>
            </a:lnSpc>
          </a:pPr>
          <a:r>
            <a:rPr lang="en-US"/>
            <a:t>What surprises you?  </a:t>
          </a:r>
        </a:p>
      </dgm:t>
    </dgm:pt>
    <dgm:pt modelId="{5AC63CAF-DD9A-476E-A4D8-8B62A159C7F6}" type="parTrans" cxnId="{DBDD002A-5325-44D6-A8DB-8412928051D6}">
      <dgm:prSet/>
      <dgm:spPr/>
      <dgm:t>
        <a:bodyPr/>
        <a:lstStyle/>
        <a:p>
          <a:endParaRPr lang="en-US"/>
        </a:p>
      </dgm:t>
    </dgm:pt>
    <dgm:pt modelId="{E4260E0F-0713-4E5C-8869-538F41887B2C}" type="sibTrans" cxnId="{DBDD002A-5325-44D6-A8DB-8412928051D6}">
      <dgm:prSet/>
      <dgm:spPr/>
      <dgm:t>
        <a:bodyPr/>
        <a:lstStyle/>
        <a:p>
          <a:endParaRPr lang="en-US"/>
        </a:p>
      </dgm:t>
    </dgm:pt>
    <dgm:pt modelId="{BDA6ED3D-8596-4AAB-AD07-E3844F55C59D}">
      <dgm:prSet/>
      <dgm:spPr/>
      <dgm:t>
        <a:bodyPr/>
        <a:lstStyle/>
        <a:p>
          <a:pPr>
            <a:lnSpc>
              <a:spcPct val="100000"/>
            </a:lnSpc>
          </a:pPr>
          <a:r>
            <a:rPr lang="en-US"/>
            <a:t>What makes you think? </a:t>
          </a:r>
        </a:p>
      </dgm:t>
    </dgm:pt>
    <dgm:pt modelId="{8CEF98F4-A237-4440-B4AA-C3D8D196E499}" type="parTrans" cxnId="{7D85C982-3413-4B8A-9FC8-B43816D64174}">
      <dgm:prSet/>
      <dgm:spPr/>
      <dgm:t>
        <a:bodyPr/>
        <a:lstStyle/>
        <a:p>
          <a:endParaRPr lang="en-US"/>
        </a:p>
      </dgm:t>
    </dgm:pt>
    <dgm:pt modelId="{AD5ABED9-6349-419B-AB12-0B2A29DBF837}" type="sibTrans" cxnId="{7D85C982-3413-4B8A-9FC8-B43816D64174}">
      <dgm:prSet/>
      <dgm:spPr/>
      <dgm:t>
        <a:bodyPr/>
        <a:lstStyle/>
        <a:p>
          <a:endParaRPr lang="en-US"/>
        </a:p>
      </dgm:t>
    </dgm:pt>
    <dgm:pt modelId="{5D2BB44E-87EA-489A-A712-6C84043F71A7}">
      <dgm:prSet/>
      <dgm:spPr/>
      <dgm:t>
        <a:bodyPr/>
        <a:lstStyle/>
        <a:p>
          <a:pPr>
            <a:lnSpc>
              <a:spcPct val="100000"/>
            </a:lnSpc>
          </a:pPr>
          <a:r>
            <a:rPr lang="en-US"/>
            <a:t>Any questions you’d like to ask? </a:t>
          </a:r>
        </a:p>
      </dgm:t>
    </dgm:pt>
    <dgm:pt modelId="{E5EDBF6D-F274-413B-B8FF-CCEBE199659D}" type="parTrans" cxnId="{62045826-DFE1-4F32-BD23-8B68B940E89C}">
      <dgm:prSet/>
      <dgm:spPr/>
      <dgm:t>
        <a:bodyPr/>
        <a:lstStyle/>
        <a:p>
          <a:endParaRPr lang="en-US"/>
        </a:p>
      </dgm:t>
    </dgm:pt>
    <dgm:pt modelId="{62219DF5-DE8A-4FA2-B51C-81DFD826B36F}" type="sibTrans" cxnId="{62045826-DFE1-4F32-BD23-8B68B940E89C}">
      <dgm:prSet/>
      <dgm:spPr/>
      <dgm:t>
        <a:bodyPr/>
        <a:lstStyle/>
        <a:p>
          <a:endParaRPr lang="en-US"/>
        </a:p>
      </dgm:t>
    </dgm:pt>
    <dgm:pt modelId="{F9B2F6AD-3AFA-4E69-AE52-7F17E6CE3CCD}" type="pres">
      <dgm:prSet presAssocID="{B303491A-C0CA-4E6E-8FF8-04D03A18B12F}" presName="root" presStyleCnt="0">
        <dgm:presLayoutVars>
          <dgm:dir/>
          <dgm:resizeHandles val="exact"/>
        </dgm:presLayoutVars>
      </dgm:prSet>
      <dgm:spPr/>
    </dgm:pt>
    <dgm:pt modelId="{08411AD8-A7A5-4D43-A8ED-82ABB0B53A89}" type="pres">
      <dgm:prSet presAssocID="{A9A1E1DC-01C3-47DA-9984-5AE6CD4C9F87}" presName="compNode" presStyleCnt="0"/>
      <dgm:spPr/>
    </dgm:pt>
    <dgm:pt modelId="{C5A3786D-76A4-41DA-908C-2C23CEAD0C6E}" type="pres">
      <dgm:prSet presAssocID="{A9A1E1DC-01C3-47DA-9984-5AE6CD4C9F87}" presName="bgRect" presStyleLbl="bgShp" presStyleIdx="0" presStyleCnt="4"/>
      <dgm:spPr/>
    </dgm:pt>
    <dgm:pt modelId="{88888CD4-D8B1-4768-A67C-6EB9925EBEAA}" type="pres">
      <dgm:prSet presAssocID="{A9A1E1DC-01C3-47DA-9984-5AE6CD4C9F8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dvertising"/>
        </a:ext>
      </dgm:extLst>
    </dgm:pt>
    <dgm:pt modelId="{7C4E4B9C-14F1-48AE-BFCF-B3157BFAC831}" type="pres">
      <dgm:prSet presAssocID="{A9A1E1DC-01C3-47DA-9984-5AE6CD4C9F87}" presName="spaceRect" presStyleCnt="0"/>
      <dgm:spPr/>
    </dgm:pt>
    <dgm:pt modelId="{18C09694-C6A7-42DD-AC40-909ED4824FC8}" type="pres">
      <dgm:prSet presAssocID="{A9A1E1DC-01C3-47DA-9984-5AE6CD4C9F87}" presName="parTx" presStyleLbl="revTx" presStyleIdx="0" presStyleCnt="4">
        <dgm:presLayoutVars>
          <dgm:chMax val="0"/>
          <dgm:chPref val="0"/>
        </dgm:presLayoutVars>
      </dgm:prSet>
      <dgm:spPr/>
    </dgm:pt>
    <dgm:pt modelId="{1CE43572-1B83-4D5E-9133-0B248D59143C}" type="pres">
      <dgm:prSet presAssocID="{72BA05D5-BE1F-41DC-944C-67F9B27F6217}" presName="sibTrans" presStyleCnt="0"/>
      <dgm:spPr/>
    </dgm:pt>
    <dgm:pt modelId="{28CF5719-E360-4820-9D4F-59E46F1D6E8F}" type="pres">
      <dgm:prSet presAssocID="{6E0F226D-A013-4ADB-AC1D-AADDFA5B8A32}" presName="compNode" presStyleCnt="0"/>
      <dgm:spPr/>
    </dgm:pt>
    <dgm:pt modelId="{42FB8173-AEB0-4CC7-A711-1055FC5EC42F}" type="pres">
      <dgm:prSet presAssocID="{6E0F226D-A013-4ADB-AC1D-AADDFA5B8A32}" presName="bgRect" presStyleLbl="bgShp" presStyleIdx="1" presStyleCnt="4"/>
      <dgm:spPr/>
    </dgm:pt>
    <dgm:pt modelId="{359A5C21-C3C7-427F-8225-BF8797028F50}" type="pres">
      <dgm:prSet presAssocID="{6E0F226D-A013-4ADB-AC1D-AADDFA5B8A3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
        </a:ext>
      </dgm:extLst>
    </dgm:pt>
    <dgm:pt modelId="{E7E0348C-9C14-4DD3-9BFA-A122DCF0BF8B}" type="pres">
      <dgm:prSet presAssocID="{6E0F226D-A013-4ADB-AC1D-AADDFA5B8A32}" presName="spaceRect" presStyleCnt="0"/>
      <dgm:spPr/>
    </dgm:pt>
    <dgm:pt modelId="{5C3250BD-D8F5-434C-9605-FED60C8667C9}" type="pres">
      <dgm:prSet presAssocID="{6E0F226D-A013-4ADB-AC1D-AADDFA5B8A32}" presName="parTx" presStyleLbl="revTx" presStyleIdx="1" presStyleCnt="4">
        <dgm:presLayoutVars>
          <dgm:chMax val="0"/>
          <dgm:chPref val="0"/>
        </dgm:presLayoutVars>
      </dgm:prSet>
      <dgm:spPr/>
    </dgm:pt>
    <dgm:pt modelId="{EE8D9E8A-D696-4B8F-8C63-9C58AC2F1CB8}" type="pres">
      <dgm:prSet presAssocID="{E4260E0F-0713-4E5C-8869-538F41887B2C}" presName="sibTrans" presStyleCnt="0"/>
      <dgm:spPr/>
    </dgm:pt>
    <dgm:pt modelId="{EC178C43-0FB3-4177-940E-8A050BE8CC6B}" type="pres">
      <dgm:prSet presAssocID="{BDA6ED3D-8596-4AAB-AD07-E3844F55C59D}" presName="compNode" presStyleCnt="0"/>
      <dgm:spPr/>
    </dgm:pt>
    <dgm:pt modelId="{4F59CF7C-44C1-468F-A308-E63E0F0F8CD6}" type="pres">
      <dgm:prSet presAssocID="{BDA6ED3D-8596-4AAB-AD07-E3844F55C59D}" presName="bgRect" presStyleLbl="bgShp" presStyleIdx="2" presStyleCnt="4"/>
      <dgm:spPr/>
    </dgm:pt>
    <dgm:pt modelId="{48819D88-8189-4D3F-9A65-35FD0E5009BE}" type="pres">
      <dgm:prSet presAssocID="{BDA6ED3D-8596-4AAB-AD07-E3844F55C59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erson with Idea"/>
        </a:ext>
      </dgm:extLst>
    </dgm:pt>
    <dgm:pt modelId="{4BE7AE57-0A43-4B69-B788-93D24736E49D}" type="pres">
      <dgm:prSet presAssocID="{BDA6ED3D-8596-4AAB-AD07-E3844F55C59D}" presName="spaceRect" presStyleCnt="0"/>
      <dgm:spPr/>
    </dgm:pt>
    <dgm:pt modelId="{98AEB820-F761-431A-B3CA-AD17B2EBFD04}" type="pres">
      <dgm:prSet presAssocID="{BDA6ED3D-8596-4AAB-AD07-E3844F55C59D}" presName="parTx" presStyleLbl="revTx" presStyleIdx="2" presStyleCnt="4">
        <dgm:presLayoutVars>
          <dgm:chMax val="0"/>
          <dgm:chPref val="0"/>
        </dgm:presLayoutVars>
      </dgm:prSet>
      <dgm:spPr/>
    </dgm:pt>
    <dgm:pt modelId="{A4BBCB72-9664-4E21-9F95-1C33939E94DC}" type="pres">
      <dgm:prSet presAssocID="{AD5ABED9-6349-419B-AB12-0B2A29DBF837}" presName="sibTrans" presStyleCnt="0"/>
      <dgm:spPr/>
    </dgm:pt>
    <dgm:pt modelId="{94F10907-C3F8-4388-927E-AD5B67CE422B}" type="pres">
      <dgm:prSet presAssocID="{5D2BB44E-87EA-489A-A712-6C84043F71A7}" presName="compNode" presStyleCnt="0"/>
      <dgm:spPr/>
    </dgm:pt>
    <dgm:pt modelId="{E6CE011D-F31A-4976-ACCD-AD4F4DFA57E7}" type="pres">
      <dgm:prSet presAssocID="{5D2BB44E-87EA-489A-A712-6C84043F71A7}" presName="bgRect" presStyleLbl="bgShp" presStyleIdx="3" presStyleCnt="4"/>
      <dgm:spPr/>
    </dgm:pt>
    <dgm:pt modelId="{301156CE-E53C-4580-89DB-4FD8C52EE10B}" type="pres">
      <dgm:prSet presAssocID="{5D2BB44E-87EA-489A-A712-6C84043F71A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lp"/>
        </a:ext>
      </dgm:extLst>
    </dgm:pt>
    <dgm:pt modelId="{DF3137CA-8BBF-476A-AF5C-4ECC8E87FF1D}" type="pres">
      <dgm:prSet presAssocID="{5D2BB44E-87EA-489A-A712-6C84043F71A7}" presName="spaceRect" presStyleCnt="0"/>
      <dgm:spPr/>
    </dgm:pt>
    <dgm:pt modelId="{C593A90D-A881-4000-AA7D-99173F148580}" type="pres">
      <dgm:prSet presAssocID="{5D2BB44E-87EA-489A-A712-6C84043F71A7}" presName="parTx" presStyleLbl="revTx" presStyleIdx="3" presStyleCnt="4">
        <dgm:presLayoutVars>
          <dgm:chMax val="0"/>
          <dgm:chPref val="0"/>
        </dgm:presLayoutVars>
      </dgm:prSet>
      <dgm:spPr/>
    </dgm:pt>
  </dgm:ptLst>
  <dgm:cxnLst>
    <dgm:cxn modelId="{43DEFB17-D514-47A7-A6FC-136CD1C7DC88}" type="presOf" srcId="{BDA6ED3D-8596-4AAB-AD07-E3844F55C59D}" destId="{98AEB820-F761-431A-B3CA-AD17B2EBFD04}" srcOrd="0" destOrd="0" presId="urn:microsoft.com/office/officeart/2018/2/layout/IconVerticalSolidList"/>
    <dgm:cxn modelId="{62045826-DFE1-4F32-BD23-8B68B940E89C}" srcId="{B303491A-C0CA-4E6E-8FF8-04D03A18B12F}" destId="{5D2BB44E-87EA-489A-A712-6C84043F71A7}" srcOrd="3" destOrd="0" parTransId="{E5EDBF6D-F274-413B-B8FF-CCEBE199659D}" sibTransId="{62219DF5-DE8A-4FA2-B51C-81DFD826B36F}"/>
    <dgm:cxn modelId="{DBDD002A-5325-44D6-A8DB-8412928051D6}" srcId="{B303491A-C0CA-4E6E-8FF8-04D03A18B12F}" destId="{6E0F226D-A013-4ADB-AC1D-AADDFA5B8A32}" srcOrd="1" destOrd="0" parTransId="{5AC63CAF-DD9A-476E-A4D8-8B62A159C7F6}" sibTransId="{E4260E0F-0713-4E5C-8869-538F41887B2C}"/>
    <dgm:cxn modelId="{C12FA95E-D7DE-438B-836F-206A0E466A9C}" srcId="{B303491A-C0CA-4E6E-8FF8-04D03A18B12F}" destId="{A9A1E1DC-01C3-47DA-9984-5AE6CD4C9F87}" srcOrd="0" destOrd="0" parTransId="{148F797B-6B41-4F42-8DA0-C427FDE73A3C}" sibTransId="{72BA05D5-BE1F-41DC-944C-67F9B27F6217}"/>
    <dgm:cxn modelId="{7D85C982-3413-4B8A-9FC8-B43816D64174}" srcId="{B303491A-C0CA-4E6E-8FF8-04D03A18B12F}" destId="{BDA6ED3D-8596-4AAB-AD07-E3844F55C59D}" srcOrd="2" destOrd="0" parTransId="{8CEF98F4-A237-4440-B4AA-C3D8D196E499}" sibTransId="{AD5ABED9-6349-419B-AB12-0B2A29DBF837}"/>
    <dgm:cxn modelId="{9650768B-6469-463D-8D28-E7FAB603F0F8}" type="presOf" srcId="{B303491A-C0CA-4E6E-8FF8-04D03A18B12F}" destId="{F9B2F6AD-3AFA-4E69-AE52-7F17E6CE3CCD}" srcOrd="0" destOrd="0" presId="urn:microsoft.com/office/officeart/2018/2/layout/IconVerticalSolidList"/>
    <dgm:cxn modelId="{517CA5CC-B8E6-4613-9346-16C55A520254}" type="presOf" srcId="{5D2BB44E-87EA-489A-A712-6C84043F71A7}" destId="{C593A90D-A881-4000-AA7D-99173F148580}" srcOrd="0" destOrd="0" presId="urn:microsoft.com/office/officeart/2018/2/layout/IconVerticalSolidList"/>
    <dgm:cxn modelId="{03B8A8CD-FB4A-4A92-BF53-A18F0DDBC3CA}" type="presOf" srcId="{6E0F226D-A013-4ADB-AC1D-AADDFA5B8A32}" destId="{5C3250BD-D8F5-434C-9605-FED60C8667C9}" srcOrd="0" destOrd="0" presId="urn:microsoft.com/office/officeart/2018/2/layout/IconVerticalSolidList"/>
    <dgm:cxn modelId="{022BE8FF-5E8E-48D2-9CC8-F102AC9833B6}" type="presOf" srcId="{A9A1E1DC-01C3-47DA-9984-5AE6CD4C9F87}" destId="{18C09694-C6A7-42DD-AC40-909ED4824FC8}" srcOrd="0" destOrd="0" presId="urn:microsoft.com/office/officeart/2018/2/layout/IconVerticalSolidList"/>
    <dgm:cxn modelId="{09EBE476-6547-4FE2-B53E-B1572144B949}" type="presParOf" srcId="{F9B2F6AD-3AFA-4E69-AE52-7F17E6CE3CCD}" destId="{08411AD8-A7A5-4D43-A8ED-82ABB0B53A89}" srcOrd="0" destOrd="0" presId="urn:microsoft.com/office/officeart/2018/2/layout/IconVerticalSolidList"/>
    <dgm:cxn modelId="{64E0EBB5-ACD4-4036-BAE2-103DBF7AD134}" type="presParOf" srcId="{08411AD8-A7A5-4D43-A8ED-82ABB0B53A89}" destId="{C5A3786D-76A4-41DA-908C-2C23CEAD0C6E}" srcOrd="0" destOrd="0" presId="urn:microsoft.com/office/officeart/2018/2/layout/IconVerticalSolidList"/>
    <dgm:cxn modelId="{B99D9172-70BA-4A1A-B99E-24C808B41F7F}" type="presParOf" srcId="{08411AD8-A7A5-4D43-A8ED-82ABB0B53A89}" destId="{88888CD4-D8B1-4768-A67C-6EB9925EBEAA}" srcOrd="1" destOrd="0" presId="urn:microsoft.com/office/officeart/2018/2/layout/IconVerticalSolidList"/>
    <dgm:cxn modelId="{3F3A1651-BA56-45BF-8C0E-84CE592CCD68}" type="presParOf" srcId="{08411AD8-A7A5-4D43-A8ED-82ABB0B53A89}" destId="{7C4E4B9C-14F1-48AE-BFCF-B3157BFAC831}" srcOrd="2" destOrd="0" presId="urn:microsoft.com/office/officeart/2018/2/layout/IconVerticalSolidList"/>
    <dgm:cxn modelId="{9710A641-8CBF-41FB-B8B4-C03B721F1A47}" type="presParOf" srcId="{08411AD8-A7A5-4D43-A8ED-82ABB0B53A89}" destId="{18C09694-C6A7-42DD-AC40-909ED4824FC8}" srcOrd="3" destOrd="0" presId="urn:microsoft.com/office/officeart/2018/2/layout/IconVerticalSolidList"/>
    <dgm:cxn modelId="{4FAF1756-CA48-4E4A-AE3C-3A7A3EFF4E22}" type="presParOf" srcId="{F9B2F6AD-3AFA-4E69-AE52-7F17E6CE3CCD}" destId="{1CE43572-1B83-4D5E-9133-0B248D59143C}" srcOrd="1" destOrd="0" presId="urn:microsoft.com/office/officeart/2018/2/layout/IconVerticalSolidList"/>
    <dgm:cxn modelId="{DAD2384F-A46C-47B0-9C7D-72A3B38BBEF8}" type="presParOf" srcId="{F9B2F6AD-3AFA-4E69-AE52-7F17E6CE3CCD}" destId="{28CF5719-E360-4820-9D4F-59E46F1D6E8F}" srcOrd="2" destOrd="0" presId="urn:microsoft.com/office/officeart/2018/2/layout/IconVerticalSolidList"/>
    <dgm:cxn modelId="{54350E5E-9290-41BB-B610-D0F6C743AD74}" type="presParOf" srcId="{28CF5719-E360-4820-9D4F-59E46F1D6E8F}" destId="{42FB8173-AEB0-4CC7-A711-1055FC5EC42F}" srcOrd="0" destOrd="0" presId="urn:microsoft.com/office/officeart/2018/2/layout/IconVerticalSolidList"/>
    <dgm:cxn modelId="{32E86E02-C1E7-4377-8B7D-ACA565C6E324}" type="presParOf" srcId="{28CF5719-E360-4820-9D4F-59E46F1D6E8F}" destId="{359A5C21-C3C7-427F-8225-BF8797028F50}" srcOrd="1" destOrd="0" presId="urn:microsoft.com/office/officeart/2018/2/layout/IconVerticalSolidList"/>
    <dgm:cxn modelId="{5142771C-7F4E-4701-A645-D4A5D7230F90}" type="presParOf" srcId="{28CF5719-E360-4820-9D4F-59E46F1D6E8F}" destId="{E7E0348C-9C14-4DD3-9BFA-A122DCF0BF8B}" srcOrd="2" destOrd="0" presId="urn:microsoft.com/office/officeart/2018/2/layout/IconVerticalSolidList"/>
    <dgm:cxn modelId="{490C3302-0921-4C84-9B51-142F46B0B5E5}" type="presParOf" srcId="{28CF5719-E360-4820-9D4F-59E46F1D6E8F}" destId="{5C3250BD-D8F5-434C-9605-FED60C8667C9}" srcOrd="3" destOrd="0" presId="urn:microsoft.com/office/officeart/2018/2/layout/IconVerticalSolidList"/>
    <dgm:cxn modelId="{2ACF2E63-C018-4648-9BD6-4357D9A439E1}" type="presParOf" srcId="{F9B2F6AD-3AFA-4E69-AE52-7F17E6CE3CCD}" destId="{EE8D9E8A-D696-4B8F-8C63-9C58AC2F1CB8}" srcOrd="3" destOrd="0" presId="urn:microsoft.com/office/officeart/2018/2/layout/IconVerticalSolidList"/>
    <dgm:cxn modelId="{F51AB8ED-510C-47D1-8597-9B811018F2F3}" type="presParOf" srcId="{F9B2F6AD-3AFA-4E69-AE52-7F17E6CE3CCD}" destId="{EC178C43-0FB3-4177-940E-8A050BE8CC6B}" srcOrd="4" destOrd="0" presId="urn:microsoft.com/office/officeart/2018/2/layout/IconVerticalSolidList"/>
    <dgm:cxn modelId="{910DE516-E8D4-4D5A-B314-FC0D5F223DC1}" type="presParOf" srcId="{EC178C43-0FB3-4177-940E-8A050BE8CC6B}" destId="{4F59CF7C-44C1-468F-A308-E63E0F0F8CD6}" srcOrd="0" destOrd="0" presId="urn:microsoft.com/office/officeart/2018/2/layout/IconVerticalSolidList"/>
    <dgm:cxn modelId="{A1831C96-193D-495D-A61B-3580CEC38CEA}" type="presParOf" srcId="{EC178C43-0FB3-4177-940E-8A050BE8CC6B}" destId="{48819D88-8189-4D3F-9A65-35FD0E5009BE}" srcOrd="1" destOrd="0" presId="urn:microsoft.com/office/officeart/2018/2/layout/IconVerticalSolidList"/>
    <dgm:cxn modelId="{353EB909-7260-401E-91F1-6912FCFD7961}" type="presParOf" srcId="{EC178C43-0FB3-4177-940E-8A050BE8CC6B}" destId="{4BE7AE57-0A43-4B69-B788-93D24736E49D}" srcOrd="2" destOrd="0" presId="urn:microsoft.com/office/officeart/2018/2/layout/IconVerticalSolidList"/>
    <dgm:cxn modelId="{74D0FE23-7AD4-4225-BB0C-D2C86D3D0048}" type="presParOf" srcId="{EC178C43-0FB3-4177-940E-8A050BE8CC6B}" destId="{98AEB820-F761-431A-B3CA-AD17B2EBFD04}" srcOrd="3" destOrd="0" presId="urn:microsoft.com/office/officeart/2018/2/layout/IconVerticalSolidList"/>
    <dgm:cxn modelId="{C40524C7-8264-4E72-B955-C03235BB8921}" type="presParOf" srcId="{F9B2F6AD-3AFA-4E69-AE52-7F17E6CE3CCD}" destId="{A4BBCB72-9664-4E21-9F95-1C33939E94DC}" srcOrd="5" destOrd="0" presId="urn:microsoft.com/office/officeart/2018/2/layout/IconVerticalSolidList"/>
    <dgm:cxn modelId="{5ADEBC1B-29ED-4463-9697-0EB133CF3F03}" type="presParOf" srcId="{F9B2F6AD-3AFA-4E69-AE52-7F17E6CE3CCD}" destId="{94F10907-C3F8-4388-927E-AD5B67CE422B}" srcOrd="6" destOrd="0" presId="urn:microsoft.com/office/officeart/2018/2/layout/IconVerticalSolidList"/>
    <dgm:cxn modelId="{8063FE2A-18A4-4698-B7E9-FF1E406A20A9}" type="presParOf" srcId="{94F10907-C3F8-4388-927E-AD5B67CE422B}" destId="{E6CE011D-F31A-4976-ACCD-AD4F4DFA57E7}" srcOrd="0" destOrd="0" presId="urn:microsoft.com/office/officeart/2018/2/layout/IconVerticalSolidList"/>
    <dgm:cxn modelId="{C9B47B2F-9515-497F-A8B4-4F4C8F160B08}" type="presParOf" srcId="{94F10907-C3F8-4388-927E-AD5B67CE422B}" destId="{301156CE-E53C-4580-89DB-4FD8C52EE10B}" srcOrd="1" destOrd="0" presId="urn:microsoft.com/office/officeart/2018/2/layout/IconVerticalSolidList"/>
    <dgm:cxn modelId="{A2E3129E-16F2-4E8C-979F-A709332F7698}" type="presParOf" srcId="{94F10907-C3F8-4388-927E-AD5B67CE422B}" destId="{DF3137CA-8BBF-476A-AF5C-4ECC8E87FF1D}" srcOrd="2" destOrd="0" presId="urn:microsoft.com/office/officeart/2018/2/layout/IconVerticalSolidList"/>
    <dgm:cxn modelId="{B3099370-745F-4F63-869A-55539D278AE8}" type="presParOf" srcId="{94F10907-C3F8-4388-927E-AD5B67CE422B}" destId="{C593A90D-A881-4000-AA7D-99173F14858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B92ECB-B2B3-4581-9D64-3A6497C2C228}"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0426A5A2-973F-499D-AEE9-EFE92C42505A}">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a:t>Thank you for taking part! </a:t>
          </a:r>
        </a:p>
        <a:p>
          <a:pPr marL="0" lvl="0" defTabSz="2000250">
            <a:lnSpc>
              <a:spcPct val="90000"/>
            </a:lnSpc>
            <a:spcBef>
              <a:spcPct val="0"/>
            </a:spcBef>
            <a:spcAft>
              <a:spcPct val="35000"/>
            </a:spcAft>
            <a:buNone/>
          </a:pPr>
          <a:endParaRPr lang="en-US" sz="2500" dirty="0"/>
        </a:p>
      </dgm:t>
    </dgm:pt>
    <dgm:pt modelId="{BD28B512-0C9F-4593-8202-3096ED9BF916}" type="parTrans" cxnId="{998B1EC3-CD3C-4B6B-A289-024570BABCB9}">
      <dgm:prSet/>
      <dgm:spPr/>
      <dgm:t>
        <a:bodyPr/>
        <a:lstStyle/>
        <a:p>
          <a:endParaRPr lang="en-US"/>
        </a:p>
      </dgm:t>
    </dgm:pt>
    <dgm:pt modelId="{EC13CD97-6D5C-4E54-8A52-12179581C4A8}" type="sibTrans" cxnId="{998B1EC3-CD3C-4B6B-A289-024570BABCB9}">
      <dgm:prSet/>
      <dgm:spPr/>
      <dgm:t>
        <a:bodyPr/>
        <a:lstStyle/>
        <a:p>
          <a:endParaRPr lang="en-US"/>
        </a:p>
      </dgm:t>
    </dgm:pt>
    <dgm:pt modelId="{A6E78D9E-5D55-4A18-BC90-D0FF956B243E}">
      <dgm:prSet custT="1"/>
      <dgm:spPr/>
      <dgm:t>
        <a:bodyPr/>
        <a:lstStyle/>
        <a:p>
          <a:r>
            <a:rPr lang="en-US" sz="2800" dirty="0"/>
            <a:t>See you on 6</a:t>
          </a:r>
          <a:r>
            <a:rPr lang="en-US" sz="2800" baseline="30000" dirty="0"/>
            <a:t>th</a:t>
          </a:r>
          <a:r>
            <a:rPr lang="en-US" sz="2800" dirty="0"/>
            <a:t> Jan! </a:t>
          </a:r>
        </a:p>
      </dgm:t>
    </dgm:pt>
    <dgm:pt modelId="{E50A7320-BC24-43D9-B3E4-25A2FAFBA2EC}" type="parTrans" cxnId="{B2BB0A96-5C61-42A8-8B6B-3F8EF6AF6518}">
      <dgm:prSet/>
      <dgm:spPr/>
      <dgm:t>
        <a:bodyPr/>
        <a:lstStyle/>
        <a:p>
          <a:endParaRPr lang="en-US"/>
        </a:p>
      </dgm:t>
    </dgm:pt>
    <dgm:pt modelId="{DDCA9437-2CE4-458F-A5DF-6DBCC75CCB2C}" type="sibTrans" cxnId="{B2BB0A96-5C61-42A8-8B6B-3F8EF6AF6518}">
      <dgm:prSet/>
      <dgm:spPr/>
      <dgm:t>
        <a:bodyPr/>
        <a:lstStyle/>
        <a:p>
          <a:endParaRPr lang="en-US"/>
        </a:p>
      </dgm:t>
    </dgm:pt>
    <dgm:pt modelId="{A6F2F5B5-18A6-AD46-B4D9-5040355150B1}" type="pres">
      <dgm:prSet presAssocID="{25B92ECB-B2B3-4581-9D64-3A6497C2C228}" presName="linear" presStyleCnt="0">
        <dgm:presLayoutVars>
          <dgm:dir/>
          <dgm:animLvl val="lvl"/>
          <dgm:resizeHandles val="exact"/>
        </dgm:presLayoutVars>
      </dgm:prSet>
      <dgm:spPr/>
    </dgm:pt>
    <dgm:pt modelId="{E48DB379-9EB9-6C42-9D1F-824EF3CDBCDE}" type="pres">
      <dgm:prSet presAssocID="{0426A5A2-973F-499D-AEE9-EFE92C42505A}" presName="parentLin" presStyleCnt="0"/>
      <dgm:spPr/>
    </dgm:pt>
    <dgm:pt modelId="{3A065B90-5586-AF4E-8D73-39968E2A2E4C}" type="pres">
      <dgm:prSet presAssocID="{0426A5A2-973F-499D-AEE9-EFE92C42505A}" presName="parentLeftMargin" presStyleLbl="node1" presStyleIdx="0" presStyleCnt="2"/>
      <dgm:spPr/>
    </dgm:pt>
    <dgm:pt modelId="{BC431C6A-B6D9-DE46-81A2-E8B29FF56D4F}" type="pres">
      <dgm:prSet presAssocID="{0426A5A2-973F-499D-AEE9-EFE92C42505A}" presName="parentText" presStyleLbl="node1" presStyleIdx="0" presStyleCnt="2">
        <dgm:presLayoutVars>
          <dgm:chMax val="0"/>
          <dgm:bulletEnabled val="1"/>
        </dgm:presLayoutVars>
      </dgm:prSet>
      <dgm:spPr/>
    </dgm:pt>
    <dgm:pt modelId="{26D73691-5EE7-374E-856D-B2056837AD0E}" type="pres">
      <dgm:prSet presAssocID="{0426A5A2-973F-499D-AEE9-EFE92C42505A}" presName="negativeSpace" presStyleCnt="0"/>
      <dgm:spPr/>
    </dgm:pt>
    <dgm:pt modelId="{903F5967-E3AB-D140-8632-AB2313555ED1}" type="pres">
      <dgm:prSet presAssocID="{0426A5A2-973F-499D-AEE9-EFE92C42505A}" presName="childText" presStyleLbl="conFgAcc1" presStyleIdx="0" presStyleCnt="2">
        <dgm:presLayoutVars>
          <dgm:bulletEnabled val="1"/>
        </dgm:presLayoutVars>
      </dgm:prSet>
      <dgm:spPr/>
    </dgm:pt>
    <dgm:pt modelId="{1D426923-91F2-BC4E-96C2-75D6BFDC2E62}" type="pres">
      <dgm:prSet presAssocID="{EC13CD97-6D5C-4E54-8A52-12179581C4A8}" presName="spaceBetweenRectangles" presStyleCnt="0"/>
      <dgm:spPr/>
    </dgm:pt>
    <dgm:pt modelId="{6C7811D5-F80D-1B4E-893F-072EBA7DDD03}" type="pres">
      <dgm:prSet presAssocID="{A6E78D9E-5D55-4A18-BC90-D0FF956B243E}" presName="parentLin" presStyleCnt="0"/>
      <dgm:spPr/>
    </dgm:pt>
    <dgm:pt modelId="{A1102E38-DED6-A744-898D-431866CA746E}" type="pres">
      <dgm:prSet presAssocID="{A6E78D9E-5D55-4A18-BC90-D0FF956B243E}" presName="parentLeftMargin" presStyleLbl="node1" presStyleIdx="0" presStyleCnt="2"/>
      <dgm:spPr/>
    </dgm:pt>
    <dgm:pt modelId="{1F03CA70-B77C-EB49-9BF6-503C4B7873A9}" type="pres">
      <dgm:prSet presAssocID="{A6E78D9E-5D55-4A18-BC90-D0FF956B243E}" presName="parentText" presStyleLbl="node1" presStyleIdx="1" presStyleCnt="2">
        <dgm:presLayoutVars>
          <dgm:chMax val="0"/>
          <dgm:bulletEnabled val="1"/>
        </dgm:presLayoutVars>
      </dgm:prSet>
      <dgm:spPr/>
    </dgm:pt>
    <dgm:pt modelId="{1F34CE06-CEA0-D749-B655-930073A71613}" type="pres">
      <dgm:prSet presAssocID="{A6E78D9E-5D55-4A18-BC90-D0FF956B243E}" presName="negativeSpace" presStyleCnt="0"/>
      <dgm:spPr/>
    </dgm:pt>
    <dgm:pt modelId="{DA9FC4E4-4A29-BE49-AA74-353DC1867EC5}" type="pres">
      <dgm:prSet presAssocID="{A6E78D9E-5D55-4A18-BC90-D0FF956B243E}" presName="childText" presStyleLbl="conFgAcc1" presStyleIdx="1" presStyleCnt="2">
        <dgm:presLayoutVars>
          <dgm:bulletEnabled val="1"/>
        </dgm:presLayoutVars>
      </dgm:prSet>
      <dgm:spPr/>
    </dgm:pt>
  </dgm:ptLst>
  <dgm:cxnLst>
    <dgm:cxn modelId="{58A63545-5BC1-3043-820A-84336481A575}" type="presOf" srcId="{0426A5A2-973F-499D-AEE9-EFE92C42505A}" destId="{BC431C6A-B6D9-DE46-81A2-E8B29FF56D4F}" srcOrd="1" destOrd="0" presId="urn:microsoft.com/office/officeart/2005/8/layout/list1"/>
    <dgm:cxn modelId="{1C346150-DA7B-8A49-A92A-603DC56BD6AE}" type="presOf" srcId="{A6E78D9E-5D55-4A18-BC90-D0FF956B243E}" destId="{A1102E38-DED6-A744-898D-431866CA746E}" srcOrd="0" destOrd="0" presId="urn:microsoft.com/office/officeart/2005/8/layout/list1"/>
    <dgm:cxn modelId="{B2BB0A96-5C61-42A8-8B6B-3F8EF6AF6518}" srcId="{25B92ECB-B2B3-4581-9D64-3A6497C2C228}" destId="{A6E78D9E-5D55-4A18-BC90-D0FF956B243E}" srcOrd="1" destOrd="0" parTransId="{E50A7320-BC24-43D9-B3E4-25A2FAFBA2EC}" sibTransId="{DDCA9437-2CE4-458F-A5DF-6DBCC75CCB2C}"/>
    <dgm:cxn modelId="{A9E97198-F869-1B45-A4FA-0805BBC5BB41}" type="presOf" srcId="{0426A5A2-973F-499D-AEE9-EFE92C42505A}" destId="{3A065B90-5586-AF4E-8D73-39968E2A2E4C}" srcOrd="0" destOrd="0" presId="urn:microsoft.com/office/officeart/2005/8/layout/list1"/>
    <dgm:cxn modelId="{512C4D9A-6131-CC49-A6D5-249FEDEF4B02}" type="presOf" srcId="{25B92ECB-B2B3-4581-9D64-3A6497C2C228}" destId="{A6F2F5B5-18A6-AD46-B4D9-5040355150B1}" srcOrd="0" destOrd="0" presId="urn:microsoft.com/office/officeart/2005/8/layout/list1"/>
    <dgm:cxn modelId="{79F8F7B0-A8BB-A547-9C7A-396E9F536AB4}" type="presOf" srcId="{A6E78D9E-5D55-4A18-BC90-D0FF956B243E}" destId="{1F03CA70-B77C-EB49-9BF6-503C4B7873A9}" srcOrd="1" destOrd="0" presId="urn:microsoft.com/office/officeart/2005/8/layout/list1"/>
    <dgm:cxn modelId="{998B1EC3-CD3C-4B6B-A289-024570BABCB9}" srcId="{25B92ECB-B2B3-4581-9D64-3A6497C2C228}" destId="{0426A5A2-973F-499D-AEE9-EFE92C42505A}" srcOrd="0" destOrd="0" parTransId="{BD28B512-0C9F-4593-8202-3096ED9BF916}" sibTransId="{EC13CD97-6D5C-4E54-8A52-12179581C4A8}"/>
    <dgm:cxn modelId="{DCE63AB0-EF96-3348-9C2E-42C56443E249}" type="presParOf" srcId="{A6F2F5B5-18A6-AD46-B4D9-5040355150B1}" destId="{E48DB379-9EB9-6C42-9D1F-824EF3CDBCDE}" srcOrd="0" destOrd="0" presId="urn:microsoft.com/office/officeart/2005/8/layout/list1"/>
    <dgm:cxn modelId="{CD562623-451F-3C4D-A1E8-F3C61F01DADB}" type="presParOf" srcId="{E48DB379-9EB9-6C42-9D1F-824EF3CDBCDE}" destId="{3A065B90-5586-AF4E-8D73-39968E2A2E4C}" srcOrd="0" destOrd="0" presId="urn:microsoft.com/office/officeart/2005/8/layout/list1"/>
    <dgm:cxn modelId="{40817A93-062B-2A46-B64C-488A617BC53B}" type="presParOf" srcId="{E48DB379-9EB9-6C42-9D1F-824EF3CDBCDE}" destId="{BC431C6A-B6D9-DE46-81A2-E8B29FF56D4F}" srcOrd="1" destOrd="0" presId="urn:microsoft.com/office/officeart/2005/8/layout/list1"/>
    <dgm:cxn modelId="{6C407906-BE52-D343-856D-5B87782EDB1B}" type="presParOf" srcId="{A6F2F5B5-18A6-AD46-B4D9-5040355150B1}" destId="{26D73691-5EE7-374E-856D-B2056837AD0E}" srcOrd="1" destOrd="0" presId="urn:microsoft.com/office/officeart/2005/8/layout/list1"/>
    <dgm:cxn modelId="{231023E8-8A56-1F4A-9B86-27084D06BE75}" type="presParOf" srcId="{A6F2F5B5-18A6-AD46-B4D9-5040355150B1}" destId="{903F5967-E3AB-D140-8632-AB2313555ED1}" srcOrd="2" destOrd="0" presId="urn:microsoft.com/office/officeart/2005/8/layout/list1"/>
    <dgm:cxn modelId="{5CAD30AF-9CE3-334E-870C-4507FF889C9B}" type="presParOf" srcId="{A6F2F5B5-18A6-AD46-B4D9-5040355150B1}" destId="{1D426923-91F2-BC4E-96C2-75D6BFDC2E62}" srcOrd="3" destOrd="0" presId="urn:microsoft.com/office/officeart/2005/8/layout/list1"/>
    <dgm:cxn modelId="{ACC1A049-75F7-2D4F-BBC5-ACC57A71890E}" type="presParOf" srcId="{A6F2F5B5-18A6-AD46-B4D9-5040355150B1}" destId="{6C7811D5-F80D-1B4E-893F-072EBA7DDD03}" srcOrd="4" destOrd="0" presId="urn:microsoft.com/office/officeart/2005/8/layout/list1"/>
    <dgm:cxn modelId="{C61620FE-6FC9-0742-A8F4-0D0925C36154}" type="presParOf" srcId="{6C7811D5-F80D-1B4E-893F-072EBA7DDD03}" destId="{A1102E38-DED6-A744-898D-431866CA746E}" srcOrd="0" destOrd="0" presId="urn:microsoft.com/office/officeart/2005/8/layout/list1"/>
    <dgm:cxn modelId="{350A6C45-915D-4942-BBB2-13A330650A5A}" type="presParOf" srcId="{6C7811D5-F80D-1B4E-893F-072EBA7DDD03}" destId="{1F03CA70-B77C-EB49-9BF6-503C4B7873A9}" srcOrd="1" destOrd="0" presId="urn:microsoft.com/office/officeart/2005/8/layout/list1"/>
    <dgm:cxn modelId="{35E68382-12C8-834C-B5BC-6E6C35E6DF28}" type="presParOf" srcId="{A6F2F5B5-18A6-AD46-B4D9-5040355150B1}" destId="{1F34CE06-CEA0-D749-B655-930073A71613}" srcOrd="5" destOrd="0" presId="urn:microsoft.com/office/officeart/2005/8/layout/list1"/>
    <dgm:cxn modelId="{AAF0F243-B2C4-3747-96B2-FAC3A60CF478}" type="presParOf" srcId="{A6F2F5B5-18A6-AD46-B4D9-5040355150B1}" destId="{DA9FC4E4-4A29-BE49-AA74-353DC1867EC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1A0D1-7292-5443-8AA5-DDEAB908966D}">
      <dsp:nvSpPr>
        <dsp:cNvPr id="0" name=""/>
        <dsp:cNvSpPr/>
      </dsp:nvSpPr>
      <dsp:spPr>
        <a:xfrm>
          <a:off x="0" y="1138"/>
          <a:ext cx="6761252" cy="69999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How are you? I am good. You? </a:t>
          </a:r>
        </a:p>
      </dsp:txBody>
      <dsp:txXfrm>
        <a:off x="34171" y="35309"/>
        <a:ext cx="6692910" cy="631654"/>
      </dsp:txXfrm>
    </dsp:sp>
    <dsp:sp modelId="{3EE1A7B3-BF5F-1948-85B8-2CABC6911966}">
      <dsp:nvSpPr>
        <dsp:cNvPr id="0" name=""/>
        <dsp:cNvSpPr/>
      </dsp:nvSpPr>
      <dsp:spPr>
        <a:xfrm>
          <a:off x="0" y="712694"/>
          <a:ext cx="6761252" cy="69999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Last week me and my mum watched a BBC documentary together. </a:t>
          </a:r>
        </a:p>
      </dsp:txBody>
      <dsp:txXfrm>
        <a:off x="34171" y="746865"/>
        <a:ext cx="6692910" cy="631654"/>
      </dsp:txXfrm>
    </dsp:sp>
    <dsp:sp modelId="{CC9AB005-9CE2-024F-80E4-CD37712F4399}">
      <dsp:nvSpPr>
        <dsp:cNvPr id="0" name=""/>
        <dsp:cNvSpPr/>
      </dsp:nvSpPr>
      <dsp:spPr>
        <a:xfrm>
          <a:off x="0" y="1424250"/>
          <a:ext cx="6761252" cy="69999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She had less problems with the move to a new school than she thought she would.</a:t>
          </a:r>
          <a:endParaRPr lang="en-US" sz="2200" kern="1200" dirty="0"/>
        </a:p>
      </dsp:txBody>
      <dsp:txXfrm>
        <a:off x="34171" y="1458421"/>
        <a:ext cx="6692910" cy="631654"/>
      </dsp:txXfrm>
    </dsp:sp>
    <dsp:sp modelId="{AA9F3686-0CB7-BB4D-8202-929AC300108E}">
      <dsp:nvSpPr>
        <dsp:cNvPr id="0" name=""/>
        <dsp:cNvSpPr/>
      </dsp:nvSpPr>
      <dsp:spPr>
        <a:xfrm>
          <a:off x="0" y="2135807"/>
          <a:ext cx="6761252" cy="69999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My sister Alice, who is older than I, still lives at home.</a:t>
          </a:r>
          <a:endParaRPr lang="en-US" sz="2200" kern="1200" dirty="0"/>
        </a:p>
      </dsp:txBody>
      <dsp:txXfrm>
        <a:off x="34171" y="2169978"/>
        <a:ext cx="6692910" cy="631654"/>
      </dsp:txXfrm>
    </dsp:sp>
    <dsp:sp modelId="{5488F486-677A-1940-B88D-F95F6EC4BDA1}">
      <dsp:nvSpPr>
        <dsp:cNvPr id="0" name=""/>
        <dsp:cNvSpPr/>
      </dsp:nvSpPr>
      <dsp:spPr>
        <a:xfrm>
          <a:off x="0" y="2847363"/>
          <a:ext cx="6761252" cy="69999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I am going to lunch with Helen at the weekend.</a:t>
          </a:r>
          <a:endParaRPr lang="en-US" sz="2200" kern="1200" dirty="0"/>
        </a:p>
      </dsp:txBody>
      <dsp:txXfrm>
        <a:off x="34171" y="2881534"/>
        <a:ext cx="6692910" cy="631654"/>
      </dsp:txXfrm>
    </dsp:sp>
    <dsp:sp modelId="{24055495-DD26-9242-8AA6-98D2E7998A0C}">
      <dsp:nvSpPr>
        <dsp:cNvPr id="0" name=""/>
        <dsp:cNvSpPr/>
      </dsp:nvSpPr>
      <dsp:spPr>
        <a:xfrm>
          <a:off x="0" y="3558919"/>
          <a:ext cx="6761252" cy="69999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I’m not going to do nothing about that missing part.  (actual meaning: take no action)</a:t>
          </a:r>
          <a:endParaRPr lang="en-US" sz="2200" kern="1200" dirty="0"/>
        </a:p>
      </dsp:txBody>
      <dsp:txXfrm>
        <a:off x="34171" y="3593090"/>
        <a:ext cx="6692910" cy="631654"/>
      </dsp:txXfrm>
    </dsp:sp>
    <dsp:sp modelId="{73D81E23-DB65-A845-83AB-013AD3C9BEF4}">
      <dsp:nvSpPr>
        <dsp:cNvPr id="0" name=""/>
        <dsp:cNvSpPr/>
      </dsp:nvSpPr>
      <dsp:spPr>
        <a:xfrm>
          <a:off x="0" y="4270476"/>
          <a:ext cx="6761252" cy="69999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Imagine there's no countries. It isn't hard to do. </a:t>
          </a:r>
          <a:endParaRPr lang="en-US" sz="2200" kern="1200" dirty="0"/>
        </a:p>
      </dsp:txBody>
      <dsp:txXfrm>
        <a:off x="34171" y="4304647"/>
        <a:ext cx="6692910" cy="631654"/>
      </dsp:txXfrm>
    </dsp:sp>
    <dsp:sp modelId="{50D23BAA-1235-C54D-8A87-D14DDB70ECC3}">
      <dsp:nvSpPr>
        <dsp:cNvPr id="0" name=""/>
        <dsp:cNvSpPr/>
      </dsp:nvSpPr>
      <dsp:spPr>
        <a:xfrm>
          <a:off x="0" y="4982032"/>
          <a:ext cx="6761252" cy="69999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We all want to get highly paid job, </a:t>
          </a:r>
          <a:r>
            <a:rPr lang="en-GB" sz="2200" kern="1200" dirty="0" err="1"/>
            <a:t>innit</a:t>
          </a:r>
          <a:r>
            <a:rPr lang="en-GB" sz="2200" kern="1200" dirty="0"/>
            <a:t>? </a:t>
          </a:r>
          <a:endParaRPr lang="en-US" sz="2200" kern="1200" dirty="0"/>
        </a:p>
      </dsp:txBody>
      <dsp:txXfrm>
        <a:off x="34171" y="5016203"/>
        <a:ext cx="6692910" cy="631654"/>
      </dsp:txXfrm>
    </dsp:sp>
    <dsp:sp modelId="{1481DAD9-AA7C-CA49-95E2-3944FD16E629}">
      <dsp:nvSpPr>
        <dsp:cNvPr id="0" name=""/>
        <dsp:cNvSpPr/>
      </dsp:nvSpPr>
      <dsp:spPr>
        <a:xfrm>
          <a:off x="0" y="5693588"/>
          <a:ext cx="6761252" cy="69999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0" i="0" u="none" kern="1200" dirty="0"/>
            <a:t>A nurse should be able to make appropriate decisions about the care of their patient.</a:t>
          </a:r>
          <a:endParaRPr lang="en-GB" sz="2200" kern="1200" dirty="0"/>
        </a:p>
      </dsp:txBody>
      <dsp:txXfrm>
        <a:off x="34171" y="5727759"/>
        <a:ext cx="6692910" cy="631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EB614-ED0A-E24D-ABE8-B6D2775E49CA}">
      <dsp:nvSpPr>
        <dsp:cNvPr id="0" name=""/>
        <dsp:cNvSpPr/>
      </dsp:nvSpPr>
      <dsp:spPr>
        <a:xfrm>
          <a:off x="0" y="215490"/>
          <a:ext cx="6900512" cy="25108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dirty="0">
              <a:highlight>
                <a:srgbClr val="00FFFF"/>
              </a:highlight>
            </a:rPr>
            <a:t>Not</a:t>
          </a:r>
          <a:r>
            <a:rPr lang="en-US" sz="2900" kern="1200" dirty="0"/>
            <a:t> a set of rules for learners to </a:t>
          </a:r>
          <a:r>
            <a:rPr lang="en-US" sz="2900" kern="1200" dirty="0" err="1"/>
            <a:t>memorise</a:t>
          </a:r>
          <a:r>
            <a:rPr lang="en-US" sz="2900" kern="1200" dirty="0"/>
            <a:t> but rather, a means to </a:t>
          </a:r>
          <a:r>
            <a:rPr lang="en-US" sz="2900" kern="1200" dirty="0" err="1"/>
            <a:t>mobilise</a:t>
          </a:r>
          <a:r>
            <a:rPr lang="en-US" sz="2900" kern="1200" dirty="0"/>
            <a:t> them to better express themselves and communicate with others more appropriately and effectively. </a:t>
          </a:r>
        </a:p>
      </dsp:txBody>
      <dsp:txXfrm>
        <a:off x="122568" y="338058"/>
        <a:ext cx="6655376" cy="2265683"/>
      </dsp:txXfrm>
    </dsp:sp>
    <dsp:sp modelId="{B2D43D57-A0B5-4442-9C2A-FC1782F579FE}">
      <dsp:nvSpPr>
        <dsp:cNvPr id="0" name=""/>
        <dsp:cNvSpPr/>
      </dsp:nvSpPr>
      <dsp:spPr>
        <a:xfrm>
          <a:off x="0" y="2809830"/>
          <a:ext cx="6900512" cy="251081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t>Grammar is a means to an end but not an end itself. </a:t>
          </a:r>
          <a:r>
            <a:rPr lang="en-GB" sz="2900" b="0" i="0" kern="1200" dirty="0">
              <a:hlinkClick xmlns:r="http://schemas.openxmlformats.org/officeDocument/2006/relationships" r:id="rId1"/>
            </a:rPr>
            <a:t> </a:t>
          </a:r>
          <a:endParaRPr lang="en-GB" sz="2900" u="none" kern="1200" dirty="0"/>
        </a:p>
      </dsp:txBody>
      <dsp:txXfrm>
        <a:off x="122568" y="2932398"/>
        <a:ext cx="6655376" cy="22656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3786D-76A4-41DA-908C-2C23CEAD0C6E}">
      <dsp:nvSpPr>
        <dsp:cNvPr id="0" name=""/>
        <dsp:cNvSpPr/>
      </dsp:nvSpPr>
      <dsp:spPr>
        <a:xfrm>
          <a:off x="0" y="1334"/>
          <a:ext cx="6224335" cy="6765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888CD4-D8B1-4768-A67C-6EB9925EBEAA}">
      <dsp:nvSpPr>
        <dsp:cNvPr id="0" name=""/>
        <dsp:cNvSpPr/>
      </dsp:nvSpPr>
      <dsp:spPr>
        <a:xfrm>
          <a:off x="204647" y="153551"/>
          <a:ext cx="372085" cy="3720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C09694-C6A7-42DD-AC40-909ED4824FC8}">
      <dsp:nvSpPr>
        <dsp:cNvPr id="0" name=""/>
        <dsp:cNvSpPr/>
      </dsp:nvSpPr>
      <dsp:spPr>
        <a:xfrm>
          <a:off x="781379" y="1334"/>
          <a:ext cx="5442955" cy="676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598" tIns="71598" rIns="71598" bIns="71598" numCol="1" spcCol="1270" anchor="ctr" anchorCtr="0">
          <a:noAutofit/>
        </a:bodyPr>
        <a:lstStyle/>
        <a:p>
          <a:pPr marL="0" lvl="0" indent="0" algn="l" defTabSz="977900">
            <a:lnSpc>
              <a:spcPct val="100000"/>
            </a:lnSpc>
            <a:spcBef>
              <a:spcPct val="0"/>
            </a:spcBef>
            <a:spcAft>
              <a:spcPct val="35000"/>
            </a:spcAft>
            <a:buNone/>
          </a:pPr>
          <a:r>
            <a:rPr lang="en-US" sz="2200" kern="1200"/>
            <a:t>What’s new? </a:t>
          </a:r>
        </a:p>
      </dsp:txBody>
      <dsp:txXfrm>
        <a:off x="781379" y="1334"/>
        <a:ext cx="5442955" cy="676519"/>
      </dsp:txXfrm>
    </dsp:sp>
    <dsp:sp modelId="{42FB8173-AEB0-4CC7-A711-1055FC5EC42F}">
      <dsp:nvSpPr>
        <dsp:cNvPr id="0" name=""/>
        <dsp:cNvSpPr/>
      </dsp:nvSpPr>
      <dsp:spPr>
        <a:xfrm>
          <a:off x="0" y="846983"/>
          <a:ext cx="6224335" cy="6765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9A5C21-C3C7-427F-8225-BF8797028F50}">
      <dsp:nvSpPr>
        <dsp:cNvPr id="0" name=""/>
        <dsp:cNvSpPr/>
      </dsp:nvSpPr>
      <dsp:spPr>
        <a:xfrm>
          <a:off x="204647" y="999200"/>
          <a:ext cx="372085" cy="3720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3250BD-D8F5-434C-9605-FED60C8667C9}">
      <dsp:nvSpPr>
        <dsp:cNvPr id="0" name=""/>
        <dsp:cNvSpPr/>
      </dsp:nvSpPr>
      <dsp:spPr>
        <a:xfrm>
          <a:off x="781379" y="846983"/>
          <a:ext cx="5442955" cy="676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598" tIns="71598" rIns="71598" bIns="71598" numCol="1" spcCol="1270" anchor="ctr" anchorCtr="0">
          <a:noAutofit/>
        </a:bodyPr>
        <a:lstStyle/>
        <a:p>
          <a:pPr marL="0" lvl="0" indent="0" algn="l" defTabSz="977900">
            <a:lnSpc>
              <a:spcPct val="100000"/>
            </a:lnSpc>
            <a:spcBef>
              <a:spcPct val="0"/>
            </a:spcBef>
            <a:spcAft>
              <a:spcPct val="35000"/>
            </a:spcAft>
            <a:buNone/>
          </a:pPr>
          <a:r>
            <a:rPr lang="en-US" sz="2200" kern="1200"/>
            <a:t>What surprises you?  </a:t>
          </a:r>
        </a:p>
      </dsp:txBody>
      <dsp:txXfrm>
        <a:off x="781379" y="846983"/>
        <a:ext cx="5442955" cy="676519"/>
      </dsp:txXfrm>
    </dsp:sp>
    <dsp:sp modelId="{4F59CF7C-44C1-468F-A308-E63E0F0F8CD6}">
      <dsp:nvSpPr>
        <dsp:cNvPr id="0" name=""/>
        <dsp:cNvSpPr/>
      </dsp:nvSpPr>
      <dsp:spPr>
        <a:xfrm>
          <a:off x="0" y="1692632"/>
          <a:ext cx="6224335" cy="6765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819D88-8189-4D3F-9A65-35FD0E5009BE}">
      <dsp:nvSpPr>
        <dsp:cNvPr id="0" name=""/>
        <dsp:cNvSpPr/>
      </dsp:nvSpPr>
      <dsp:spPr>
        <a:xfrm>
          <a:off x="204647" y="1844849"/>
          <a:ext cx="372085" cy="3720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AEB820-F761-431A-B3CA-AD17B2EBFD04}">
      <dsp:nvSpPr>
        <dsp:cNvPr id="0" name=""/>
        <dsp:cNvSpPr/>
      </dsp:nvSpPr>
      <dsp:spPr>
        <a:xfrm>
          <a:off x="781379" y="1692632"/>
          <a:ext cx="5442955" cy="676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598" tIns="71598" rIns="71598" bIns="71598" numCol="1" spcCol="1270" anchor="ctr" anchorCtr="0">
          <a:noAutofit/>
        </a:bodyPr>
        <a:lstStyle/>
        <a:p>
          <a:pPr marL="0" lvl="0" indent="0" algn="l" defTabSz="977900">
            <a:lnSpc>
              <a:spcPct val="100000"/>
            </a:lnSpc>
            <a:spcBef>
              <a:spcPct val="0"/>
            </a:spcBef>
            <a:spcAft>
              <a:spcPct val="35000"/>
            </a:spcAft>
            <a:buNone/>
          </a:pPr>
          <a:r>
            <a:rPr lang="en-US" sz="2200" kern="1200"/>
            <a:t>What makes you think? </a:t>
          </a:r>
        </a:p>
      </dsp:txBody>
      <dsp:txXfrm>
        <a:off x="781379" y="1692632"/>
        <a:ext cx="5442955" cy="676519"/>
      </dsp:txXfrm>
    </dsp:sp>
    <dsp:sp modelId="{E6CE011D-F31A-4976-ACCD-AD4F4DFA57E7}">
      <dsp:nvSpPr>
        <dsp:cNvPr id="0" name=""/>
        <dsp:cNvSpPr/>
      </dsp:nvSpPr>
      <dsp:spPr>
        <a:xfrm>
          <a:off x="0" y="2538281"/>
          <a:ext cx="6224335" cy="6765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1156CE-E53C-4580-89DB-4FD8C52EE10B}">
      <dsp:nvSpPr>
        <dsp:cNvPr id="0" name=""/>
        <dsp:cNvSpPr/>
      </dsp:nvSpPr>
      <dsp:spPr>
        <a:xfrm>
          <a:off x="204647" y="2690498"/>
          <a:ext cx="372085" cy="3720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93A90D-A881-4000-AA7D-99173F148580}">
      <dsp:nvSpPr>
        <dsp:cNvPr id="0" name=""/>
        <dsp:cNvSpPr/>
      </dsp:nvSpPr>
      <dsp:spPr>
        <a:xfrm>
          <a:off x="781379" y="2538281"/>
          <a:ext cx="5442955" cy="676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598" tIns="71598" rIns="71598" bIns="71598" numCol="1" spcCol="1270" anchor="ctr" anchorCtr="0">
          <a:noAutofit/>
        </a:bodyPr>
        <a:lstStyle/>
        <a:p>
          <a:pPr marL="0" lvl="0" indent="0" algn="l" defTabSz="977900">
            <a:lnSpc>
              <a:spcPct val="100000"/>
            </a:lnSpc>
            <a:spcBef>
              <a:spcPct val="0"/>
            </a:spcBef>
            <a:spcAft>
              <a:spcPct val="35000"/>
            </a:spcAft>
            <a:buNone/>
          </a:pPr>
          <a:r>
            <a:rPr lang="en-US" sz="2200" kern="1200"/>
            <a:t>Any questions you’d like to ask? </a:t>
          </a:r>
        </a:p>
      </dsp:txBody>
      <dsp:txXfrm>
        <a:off x="781379" y="2538281"/>
        <a:ext cx="5442955" cy="6765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F5967-E3AB-D140-8632-AB2313555ED1}">
      <dsp:nvSpPr>
        <dsp:cNvPr id="0" name=""/>
        <dsp:cNvSpPr/>
      </dsp:nvSpPr>
      <dsp:spPr>
        <a:xfrm>
          <a:off x="0" y="666899"/>
          <a:ext cx="4849708" cy="11340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431C6A-B6D9-DE46-81A2-E8B29FF56D4F}">
      <dsp:nvSpPr>
        <dsp:cNvPr id="0" name=""/>
        <dsp:cNvSpPr/>
      </dsp:nvSpPr>
      <dsp:spPr>
        <a:xfrm>
          <a:off x="242485" y="2699"/>
          <a:ext cx="3394795" cy="13284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315" tIns="0" rIns="128315"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800" kern="1200" dirty="0"/>
            <a:t>Thank you for taking part! </a:t>
          </a:r>
        </a:p>
        <a:p>
          <a:pPr marL="0" lvl="0" algn="l" defTabSz="2000250">
            <a:lnSpc>
              <a:spcPct val="90000"/>
            </a:lnSpc>
            <a:spcBef>
              <a:spcPct val="0"/>
            </a:spcBef>
            <a:spcAft>
              <a:spcPct val="35000"/>
            </a:spcAft>
            <a:buNone/>
          </a:pPr>
          <a:endParaRPr lang="en-US" sz="2500" kern="1200" dirty="0"/>
        </a:p>
      </dsp:txBody>
      <dsp:txXfrm>
        <a:off x="307332" y="67546"/>
        <a:ext cx="3265101" cy="1198706"/>
      </dsp:txXfrm>
    </dsp:sp>
    <dsp:sp modelId="{DA9FC4E4-4A29-BE49-AA74-353DC1867EC5}">
      <dsp:nvSpPr>
        <dsp:cNvPr id="0" name=""/>
        <dsp:cNvSpPr/>
      </dsp:nvSpPr>
      <dsp:spPr>
        <a:xfrm>
          <a:off x="0" y="2708099"/>
          <a:ext cx="4849708" cy="11340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03CA70-B77C-EB49-9BF6-503C4B7873A9}">
      <dsp:nvSpPr>
        <dsp:cNvPr id="0" name=""/>
        <dsp:cNvSpPr/>
      </dsp:nvSpPr>
      <dsp:spPr>
        <a:xfrm>
          <a:off x="242485" y="2043900"/>
          <a:ext cx="3394795" cy="13284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315" tIns="0" rIns="128315" bIns="0" numCol="1" spcCol="1270" anchor="ctr" anchorCtr="0">
          <a:noAutofit/>
        </a:bodyPr>
        <a:lstStyle/>
        <a:p>
          <a:pPr marL="0" lvl="0" indent="0" algn="l" defTabSz="1244600">
            <a:lnSpc>
              <a:spcPct val="90000"/>
            </a:lnSpc>
            <a:spcBef>
              <a:spcPct val="0"/>
            </a:spcBef>
            <a:spcAft>
              <a:spcPct val="35000"/>
            </a:spcAft>
            <a:buNone/>
          </a:pPr>
          <a:r>
            <a:rPr lang="en-US" sz="2800" kern="1200" dirty="0"/>
            <a:t>See you on 6</a:t>
          </a:r>
          <a:r>
            <a:rPr lang="en-US" sz="2800" kern="1200" baseline="30000" dirty="0"/>
            <a:t>th</a:t>
          </a:r>
          <a:r>
            <a:rPr lang="en-US" sz="2800" kern="1200" dirty="0"/>
            <a:t> Jan! </a:t>
          </a:r>
        </a:p>
      </dsp:txBody>
      <dsp:txXfrm>
        <a:off x="307332" y="2108747"/>
        <a:ext cx="3265101" cy="11987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23AE8F-A760-5644-92F1-AA13D5FCBF24}" type="datetimeFigureOut">
              <a:rPr lang="en-US" smtClean="0"/>
              <a:t>1/30/2023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94EE7F-5786-A54E-BA30-705D58E2CD67}" type="slidenum">
              <a:rPr lang="en-US" smtClean="0"/>
              <a:t>‹#›</a:t>
            </a:fld>
            <a:endParaRPr lang="en-US"/>
          </a:p>
        </p:txBody>
      </p:sp>
    </p:spTree>
    <p:extLst>
      <p:ext uri="{BB962C8B-B14F-4D97-AF65-F5344CB8AC3E}">
        <p14:creationId xmlns:p14="http://schemas.microsoft.com/office/powerpoint/2010/main" val="171274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 clover</a:t>
            </a:r>
            <a:r>
              <a:rPr lang="zh-CN" altLang="en-US" sz="1200" b="0" i="0" u="none" strike="noStrike" kern="1200" dirty="0">
                <a:solidFill>
                  <a:schemeClr val="tx1"/>
                </a:solidFill>
                <a:effectLst/>
                <a:latin typeface="+mn-lt"/>
                <a:ea typeface="+mn-ea"/>
                <a:cs typeface="+mn-cs"/>
              </a:rPr>
              <a:t>，  </a:t>
            </a:r>
            <a:r>
              <a:rPr lang="en-GB" altLang="zh-CN" sz="1200" b="0" i="0" u="none" strike="noStrike" kern="1200" dirty="0">
                <a:solidFill>
                  <a:schemeClr val="tx1"/>
                </a:solidFill>
                <a:effectLst/>
                <a:latin typeface="+mn-lt"/>
                <a:ea typeface="+mn-ea"/>
                <a:cs typeface="+mn-cs"/>
              </a:rPr>
              <a:t>a four-leaf clover, it’s a sign to suggest you will be lucky. </a:t>
            </a:r>
            <a:endParaRPr lang="en-US" dirty="0"/>
          </a:p>
        </p:txBody>
      </p:sp>
      <p:sp>
        <p:nvSpPr>
          <p:cNvPr id="4" name="Slide Number Placeholder 3"/>
          <p:cNvSpPr>
            <a:spLocks noGrp="1"/>
          </p:cNvSpPr>
          <p:nvPr>
            <p:ph type="sldNum" sz="quarter" idx="10"/>
          </p:nvPr>
        </p:nvSpPr>
        <p:spPr/>
        <p:txBody>
          <a:bodyPr/>
          <a:lstStyle/>
          <a:p>
            <a:fld id="{539F0122-BADB-DE42-88CA-FD4F97AE85D8}" type="slidenum">
              <a:rPr lang="en-US" smtClean="0"/>
              <a:t>1</a:t>
            </a:fld>
            <a:endParaRPr lang="en-US"/>
          </a:p>
        </p:txBody>
      </p:sp>
    </p:spTree>
    <p:extLst>
      <p:ext uri="{BB962C8B-B14F-4D97-AF65-F5344CB8AC3E}">
        <p14:creationId xmlns:p14="http://schemas.microsoft.com/office/powerpoint/2010/main" val="353754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 clover</a:t>
            </a:r>
            <a:r>
              <a:rPr lang="zh-CN" altLang="en-US" sz="1200" b="0" i="0" u="none" strike="noStrike" kern="1200" dirty="0">
                <a:solidFill>
                  <a:schemeClr val="tx1"/>
                </a:solidFill>
                <a:effectLst/>
                <a:latin typeface="+mn-lt"/>
                <a:ea typeface="+mn-ea"/>
                <a:cs typeface="+mn-cs"/>
              </a:rPr>
              <a:t>，  </a:t>
            </a:r>
            <a:r>
              <a:rPr lang="en-GB" altLang="zh-CN" sz="1200" b="0" i="0" u="none" strike="noStrike" kern="1200" dirty="0">
                <a:solidFill>
                  <a:schemeClr val="tx1"/>
                </a:solidFill>
                <a:effectLst/>
                <a:latin typeface="+mn-lt"/>
                <a:ea typeface="+mn-ea"/>
                <a:cs typeface="+mn-cs"/>
              </a:rPr>
              <a:t>a four-leaf clover, it’s a sign to suggest you will be lucky. </a:t>
            </a:r>
            <a:endParaRPr lang="en-US" dirty="0"/>
          </a:p>
        </p:txBody>
      </p:sp>
      <p:sp>
        <p:nvSpPr>
          <p:cNvPr id="4" name="Slide Number Placeholder 3"/>
          <p:cNvSpPr>
            <a:spLocks noGrp="1"/>
          </p:cNvSpPr>
          <p:nvPr>
            <p:ph type="sldNum" sz="quarter" idx="10"/>
          </p:nvPr>
        </p:nvSpPr>
        <p:spPr/>
        <p:txBody>
          <a:bodyPr/>
          <a:lstStyle/>
          <a:p>
            <a:fld id="{539F0122-BADB-DE42-88CA-FD4F97AE85D8}" type="slidenum">
              <a:rPr lang="en-US" smtClean="0"/>
              <a:t>27</a:t>
            </a:fld>
            <a:endParaRPr lang="en-US"/>
          </a:p>
        </p:txBody>
      </p:sp>
    </p:spTree>
    <p:extLst>
      <p:ext uri="{BB962C8B-B14F-4D97-AF65-F5344CB8AC3E}">
        <p14:creationId xmlns:p14="http://schemas.microsoft.com/office/powerpoint/2010/main" val="2630382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4EE7F-5786-A54E-BA30-705D58E2CD67}" type="slidenum">
              <a:rPr lang="en-US" smtClean="0"/>
              <a:t>28</a:t>
            </a:fld>
            <a:endParaRPr lang="en-US"/>
          </a:p>
        </p:txBody>
      </p:sp>
    </p:spTree>
    <p:extLst>
      <p:ext uri="{BB962C8B-B14F-4D97-AF65-F5344CB8AC3E}">
        <p14:creationId xmlns:p14="http://schemas.microsoft.com/office/powerpoint/2010/main" val="1201887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4EE7F-5786-A54E-BA30-705D58E2CD67}" type="slidenum">
              <a:rPr lang="en-US" smtClean="0"/>
              <a:t>4</a:t>
            </a:fld>
            <a:endParaRPr lang="en-US"/>
          </a:p>
        </p:txBody>
      </p:sp>
    </p:spTree>
    <p:extLst>
      <p:ext uri="{BB962C8B-B14F-4D97-AF65-F5344CB8AC3E}">
        <p14:creationId xmlns:p14="http://schemas.microsoft.com/office/powerpoint/2010/main" val="2182254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4EE7F-5786-A54E-BA30-705D58E2CD67}" type="slidenum">
              <a:rPr lang="en-US" smtClean="0"/>
              <a:t>6</a:t>
            </a:fld>
            <a:endParaRPr lang="en-US"/>
          </a:p>
        </p:txBody>
      </p:sp>
    </p:spTree>
    <p:extLst>
      <p:ext uri="{BB962C8B-B14F-4D97-AF65-F5344CB8AC3E}">
        <p14:creationId xmlns:p14="http://schemas.microsoft.com/office/powerpoint/2010/main" val="2793336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4EE7F-5786-A54E-BA30-705D58E2CD67}" type="slidenum">
              <a:rPr lang="en-US" smtClean="0"/>
              <a:t>9</a:t>
            </a:fld>
            <a:endParaRPr lang="en-US"/>
          </a:p>
        </p:txBody>
      </p:sp>
    </p:spTree>
    <p:extLst>
      <p:ext uri="{BB962C8B-B14F-4D97-AF65-F5344CB8AC3E}">
        <p14:creationId xmlns:p14="http://schemas.microsoft.com/office/powerpoint/2010/main" val="2616595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0BAF0385-DDA9-964D-94BC-A96E457249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9875920A-B69F-A346-9CB6-912CE5F60E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8436" name="Slide Number Placeholder 3">
            <a:extLst>
              <a:ext uri="{FF2B5EF4-FFF2-40B4-BE49-F238E27FC236}">
                <a16:creationId xmlns:a16="http://schemas.microsoft.com/office/drawing/2014/main" id="{D15AF6DC-322F-744B-814D-A00E789909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F2486BC-C958-8040-A792-08ABD4EEECD0}" type="slidenum">
              <a:rPr lang="en-GB" altLang="en-US" smtClean="0"/>
              <a:pPr>
                <a:spcBef>
                  <a:spcPct val="0"/>
                </a:spcBef>
              </a:pPr>
              <a:t>10</a:t>
            </a:fld>
            <a:endParaRPr lang="en-GB" altLang="en-US"/>
          </a:p>
        </p:txBody>
      </p:sp>
    </p:spTree>
    <p:extLst>
      <p:ext uri="{BB962C8B-B14F-4D97-AF65-F5344CB8AC3E}">
        <p14:creationId xmlns:p14="http://schemas.microsoft.com/office/powerpoint/2010/main" val="1377094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a:extLst>
              <a:ext uri="{FF2B5EF4-FFF2-40B4-BE49-F238E27FC236}">
                <a16:creationId xmlns:a16="http://schemas.microsoft.com/office/drawing/2014/main" id="{227A728A-4389-6D4D-AA2A-A30B91E0D6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备注占位符 2">
            <a:extLst>
              <a:ext uri="{FF2B5EF4-FFF2-40B4-BE49-F238E27FC236}">
                <a16:creationId xmlns:a16="http://schemas.microsoft.com/office/drawing/2014/main" id="{EDBD53D4-60B6-5D4E-AF11-E1F8A762EC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Implication: grammar teaching is the means to help, enhance and empower a learner’s ability in communicating effectively, not an end it self.</a:t>
            </a:r>
            <a:endParaRPr lang="en-US" altLang="en-US"/>
          </a:p>
        </p:txBody>
      </p:sp>
      <p:sp>
        <p:nvSpPr>
          <p:cNvPr id="22532" name="灯片编号占位符 3">
            <a:extLst>
              <a:ext uri="{FF2B5EF4-FFF2-40B4-BE49-F238E27FC236}">
                <a16:creationId xmlns:a16="http://schemas.microsoft.com/office/drawing/2014/main" id="{5D9253A2-2D00-1B4E-9546-6265E85457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D9DA4D-DBF8-4649-A66E-509C2F8675F7}" type="slidenum">
              <a:rPr lang="en-GB" altLang="en-US" smtClean="0"/>
              <a:pPr>
                <a:spcBef>
                  <a:spcPct val="0"/>
                </a:spcBef>
              </a:pPr>
              <a:t>11</a:t>
            </a:fld>
            <a:endParaRPr lang="en-GB" altLang="en-US"/>
          </a:p>
        </p:txBody>
      </p:sp>
    </p:spTree>
    <p:extLst>
      <p:ext uri="{BB962C8B-B14F-4D97-AF65-F5344CB8AC3E}">
        <p14:creationId xmlns:p14="http://schemas.microsoft.com/office/powerpoint/2010/main" val="2662047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4A7AC3C3-361F-0047-B6B9-253F04541E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F8CB55DC-BCA4-A640-B57A-BAF3B93495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3925"/>
            <a:r>
              <a:rPr lang="en-US" altLang="zh-TW"/>
              <a:t>Grammatical structures not only have (morpho-syntactic form, they are also used to express meaning (semantics) in context-appropriate use (pragmatics)). </a:t>
            </a:r>
          </a:p>
          <a:p>
            <a:pPr defTabSz="923925"/>
            <a:endParaRPr lang="en-US" altLang="zh-TW"/>
          </a:p>
          <a:p>
            <a:pPr defTabSz="923925"/>
            <a:r>
              <a:rPr lang="en-GB" altLang="zh-TW"/>
              <a:t>Larsen-Freeman (2003) does not organise language according to a hierarchical </a:t>
            </a:r>
          </a:p>
          <a:p>
            <a:pPr defTabSz="923925"/>
            <a:r>
              <a:rPr lang="en-GB" altLang="zh-TW"/>
              <a:t>system as she sees a strong interrelationship between the three dimensions with no </a:t>
            </a:r>
          </a:p>
          <a:p>
            <a:pPr defTabSz="923925"/>
            <a:r>
              <a:rPr lang="en-GB" altLang="zh-TW"/>
              <a:t>part being more important than another. T</a:t>
            </a:r>
            <a:endParaRPr lang="en-US" altLang="zh-TW"/>
          </a:p>
          <a:p>
            <a:pPr defTabSz="923925"/>
            <a:endParaRPr lang="en-GB" altLang="en-US"/>
          </a:p>
        </p:txBody>
      </p:sp>
      <p:sp>
        <p:nvSpPr>
          <p:cNvPr id="25604" name="Slide Number Placeholder 3">
            <a:extLst>
              <a:ext uri="{FF2B5EF4-FFF2-40B4-BE49-F238E27FC236}">
                <a16:creationId xmlns:a16="http://schemas.microsoft.com/office/drawing/2014/main" id="{89DCA28A-B8A3-3543-B042-EFE49684C0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DFDEBA-61FE-294D-B964-F8F3212EB88B}" type="slidenum">
              <a:rPr lang="en-GB" altLang="en-US" smtClean="0"/>
              <a:pPr>
                <a:spcBef>
                  <a:spcPct val="0"/>
                </a:spcBef>
              </a:pPr>
              <a:t>13</a:t>
            </a:fld>
            <a:endParaRPr lang="en-GB" altLang="en-US"/>
          </a:p>
        </p:txBody>
      </p:sp>
    </p:spTree>
    <p:extLst>
      <p:ext uri="{BB962C8B-B14F-4D97-AF65-F5344CB8AC3E}">
        <p14:creationId xmlns:p14="http://schemas.microsoft.com/office/powerpoint/2010/main" val="1961668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DE26F34-1CDC-3744-9B1B-8BA547361C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3D9B7803-42ED-4446-AE13-935D87D7E4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a complaint, to show off, to compare, </a:t>
            </a:r>
          </a:p>
        </p:txBody>
      </p:sp>
      <p:sp>
        <p:nvSpPr>
          <p:cNvPr id="27652" name="Slide Number Placeholder 3">
            <a:extLst>
              <a:ext uri="{FF2B5EF4-FFF2-40B4-BE49-F238E27FC236}">
                <a16:creationId xmlns:a16="http://schemas.microsoft.com/office/drawing/2014/main" id="{2FB13672-3F00-3C4D-8DCA-5F78E6C6EB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FB40B3-78B0-FF49-A9ED-69DB56C10263}" type="slidenum">
              <a:rPr lang="en-GB" altLang="en-US" smtClean="0"/>
              <a:pPr>
                <a:spcBef>
                  <a:spcPct val="0"/>
                </a:spcBef>
              </a:pPr>
              <a:t>14</a:t>
            </a:fld>
            <a:endParaRPr lang="en-GB" altLang="en-US"/>
          </a:p>
        </p:txBody>
      </p:sp>
    </p:spTree>
    <p:extLst>
      <p:ext uri="{BB962C8B-B14F-4D97-AF65-F5344CB8AC3E}">
        <p14:creationId xmlns:p14="http://schemas.microsoft.com/office/powerpoint/2010/main" val="1736224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stick or a sachet </a:t>
            </a:r>
          </a:p>
        </p:txBody>
      </p:sp>
      <p:sp>
        <p:nvSpPr>
          <p:cNvPr id="4" name="Slide Number Placeholder 3"/>
          <p:cNvSpPr>
            <a:spLocks noGrp="1"/>
          </p:cNvSpPr>
          <p:nvPr>
            <p:ph type="sldNum" sz="quarter" idx="5"/>
          </p:nvPr>
        </p:nvSpPr>
        <p:spPr/>
        <p:txBody>
          <a:bodyPr/>
          <a:lstStyle/>
          <a:p>
            <a:fld id="{A794EE7F-5786-A54E-BA30-705D58E2CD67}" type="slidenum">
              <a:rPr lang="en-US" smtClean="0"/>
              <a:t>17</a:t>
            </a:fld>
            <a:endParaRPr lang="en-US"/>
          </a:p>
        </p:txBody>
      </p:sp>
    </p:spTree>
    <p:extLst>
      <p:ext uri="{BB962C8B-B14F-4D97-AF65-F5344CB8AC3E}">
        <p14:creationId xmlns:p14="http://schemas.microsoft.com/office/powerpoint/2010/main" val="235562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C806F-F188-87C9-E1F3-C86FB77E214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A41691E-AE6C-74F8-F911-F52748B38D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5D86208-F475-C77E-3C29-F72FD00F009D}"/>
              </a:ext>
            </a:extLst>
          </p:cNvPr>
          <p:cNvSpPr>
            <a:spLocks noGrp="1"/>
          </p:cNvSpPr>
          <p:nvPr>
            <p:ph type="dt" sz="half" idx="10"/>
          </p:nvPr>
        </p:nvSpPr>
        <p:spPr/>
        <p:txBody>
          <a:bodyPr/>
          <a:lstStyle/>
          <a:p>
            <a:fld id="{6AD6EE87-EBD5-4F12-A48A-63ACA297AC8F}" type="datetimeFigureOut">
              <a:rPr lang="en-US" smtClean="0"/>
              <a:t>1/30/2023</a:t>
            </a:fld>
            <a:endParaRPr lang="en-US" dirty="0"/>
          </a:p>
        </p:txBody>
      </p:sp>
      <p:sp>
        <p:nvSpPr>
          <p:cNvPr id="5" name="Footer Placeholder 4">
            <a:extLst>
              <a:ext uri="{FF2B5EF4-FFF2-40B4-BE49-F238E27FC236}">
                <a16:creationId xmlns:a16="http://schemas.microsoft.com/office/drawing/2014/main" id="{76E2DF1F-A942-6213-D91B-BA89A51C91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C79B1B-43EC-3B20-B70E-2D9526975A64}"/>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33325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06A27-7C88-FE3B-D309-EFEADA24D98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9C7F35D-37EA-0F62-0787-31D4052FD05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BAE4EAB-346C-ACD0-8B9D-9A36E1C7A715}"/>
              </a:ext>
            </a:extLst>
          </p:cNvPr>
          <p:cNvSpPr>
            <a:spLocks noGrp="1"/>
          </p:cNvSpPr>
          <p:nvPr>
            <p:ph type="dt" sz="half" idx="10"/>
          </p:nvPr>
        </p:nvSpPr>
        <p:spPr/>
        <p:txBody>
          <a:bodyPr/>
          <a:lstStyle/>
          <a:p>
            <a:fld id="{4CD73815-2707-4475-8F1A-B873CB631BB4}" type="datetimeFigureOut">
              <a:rPr lang="en-US" smtClean="0"/>
              <a:t>1/30/2023</a:t>
            </a:fld>
            <a:endParaRPr lang="en-US" dirty="0"/>
          </a:p>
        </p:txBody>
      </p:sp>
      <p:sp>
        <p:nvSpPr>
          <p:cNvPr id="5" name="Footer Placeholder 4">
            <a:extLst>
              <a:ext uri="{FF2B5EF4-FFF2-40B4-BE49-F238E27FC236}">
                <a16:creationId xmlns:a16="http://schemas.microsoft.com/office/drawing/2014/main" id="{7DA2CBC8-5FF1-A41A-9BE6-3875A88DAA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361133-C34B-ED1F-92E0-EAC87750FF38}"/>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54187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2BB883-F214-BC02-EE02-58213F7AEE1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54C9D19-AA24-84E0-BC66-315915E0D27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4E11F34-FA28-BF21-5FEA-8911F39D9CB5}"/>
              </a:ext>
            </a:extLst>
          </p:cNvPr>
          <p:cNvSpPr>
            <a:spLocks noGrp="1"/>
          </p:cNvSpPr>
          <p:nvPr>
            <p:ph type="dt" sz="half" idx="10"/>
          </p:nvPr>
        </p:nvSpPr>
        <p:spPr/>
        <p:txBody>
          <a:bodyPr/>
          <a:lstStyle/>
          <a:p>
            <a:fld id="{2A4AFB99-0EAB-4182-AFF8-E214C82A68F6}" type="datetimeFigureOut">
              <a:rPr lang="en-US" smtClean="0"/>
              <a:t>1/30/2023</a:t>
            </a:fld>
            <a:endParaRPr lang="en-US" dirty="0"/>
          </a:p>
        </p:txBody>
      </p:sp>
      <p:sp>
        <p:nvSpPr>
          <p:cNvPr id="5" name="Footer Placeholder 4">
            <a:extLst>
              <a:ext uri="{FF2B5EF4-FFF2-40B4-BE49-F238E27FC236}">
                <a16:creationId xmlns:a16="http://schemas.microsoft.com/office/drawing/2014/main" id="{C4204F4C-E633-360D-1651-54E6CC87F2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1774C1-51B2-E59B-15A1-98B46EB494FE}"/>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76568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55A57-CBC7-8B59-00D2-7EC27937271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B94065D-64B7-857C-32EB-E7A34773F2F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AC1E957-9978-BC41-5636-03B6D486A95F}"/>
              </a:ext>
            </a:extLst>
          </p:cNvPr>
          <p:cNvSpPr>
            <a:spLocks noGrp="1"/>
          </p:cNvSpPr>
          <p:nvPr>
            <p:ph type="dt" sz="half" idx="10"/>
          </p:nvPr>
        </p:nvSpPr>
        <p:spPr/>
        <p:txBody>
          <a:bodyPr/>
          <a:lstStyle/>
          <a:p>
            <a:fld id="{A5D3794B-289A-4A80-97D7-111025398D45}" type="datetimeFigureOut">
              <a:rPr lang="en-US" smtClean="0"/>
              <a:t>1/30/2023</a:t>
            </a:fld>
            <a:endParaRPr lang="en-US" dirty="0"/>
          </a:p>
        </p:txBody>
      </p:sp>
      <p:sp>
        <p:nvSpPr>
          <p:cNvPr id="5" name="Footer Placeholder 4">
            <a:extLst>
              <a:ext uri="{FF2B5EF4-FFF2-40B4-BE49-F238E27FC236}">
                <a16:creationId xmlns:a16="http://schemas.microsoft.com/office/drawing/2014/main" id="{94ACE1BE-CAB6-D47D-90FA-3160987E0B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552AED-1570-03CE-DC3D-C182CA746D49}"/>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19700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D7797-6B8C-AA0B-35C2-038B330C3E3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FA01646-0E86-8DC9-0E41-165093105A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166968E-7715-7575-901D-CFDDC471D8E9}"/>
              </a:ext>
            </a:extLst>
          </p:cNvPr>
          <p:cNvSpPr>
            <a:spLocks noGrp="1"/>
          </p:cNvSpPr>
          <p:nvPr>
            <p:ph type="dt" sz="half" idx="10"/>
          </p:nvPr>
        </p:nvSpPr>
        <p:spPr/>
        <p:txBody>
          <a:bodyPr/>
          <a:lstStyle/>
          <a:p>
            <a:fld id="{5A61015F-7CC6-4D0A-9D87-873EA4C304CC}" type="datetimeFigureOut">
              <a:rPr lang="en-US" smtClean="0"/>
              <a:t>1/30/2023</a:t>
            </a:fld>
            <a:endParaRPr lang="en-US" dirty="0"/>
          </a:p>
        </p:txBody>
      </p:sp>
      <p:sp>
        <p:nvSpPr>
          <p:cNvPr id="5" name="Footer Placeholder 4">
            <a:extLst>
              <a:ext uri="{FF2B5EF4-FFF2-40B4-BE49-F238E27FC236}">
                <a16:creationId xmlns:a16="http://schemas.microsoft.com/office/drawing/2014/main" id="{FF2813E2-301D-B0B4-622B-C597A44232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C28670-13EC-3020-B860-2C8687B544E5}"/>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64158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76ACC-51FC-ED66-160F-B8550F7B023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210CE2E-A04A-C98B-8ECC-77193AE048D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A6F1E33-F797-E163-EF0D-7AEE2A166E0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27E6589-E666-34CA-E0F2-49D84A1964DF}"/>
              </a:ext>
            </a:extLst>
          </p:cNvPr>
          <p:cNvSpPr>
            <a:spLocks noGrp="1"/>
          </p:cNvSpPr>
          <p:nvPr>
            <p:ph type="dt" sz="half" idx="10"/>
          </p:nvPr>
        </p:nvSpPr>
        <p:spPr/>
        <p:txBody>
          <a:bodyPr/>
          <a:lstStyle/>
          <a:p>
            <a:fld id="{93C6A301-0538-44EC-B09D-202E1042A48B}" type="datetimeFigureOut">
              <a:rPr lang="en-US" smtClean="0"/>
              <a:t>1/30/2023</a:t>
            </a:fld>
            <a:endParaRPr lang="en-US" dirty="0"/>
          </a:p>
        </p:txBody>
      </p:sp>
      <p:sp>
        <p:nvSpPr>
          <p:cNvPr id="6" name="Footer Placeholder 5">
            <a:extLst>
              <a:ext uri="{FF2B5EF4-FFF2-40B4-BE49-F238E27FC236}">
                <a16:creationId xmlns:a16="http://schemas.microsoft.com/office/drawing/2014/main" id="{85314845-C8C9-B83B-8869-A1257F4470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9085937-BD92-8593-E257-6C24377A8E6B}"/>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93724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270B-995B-E279-5A80-A66A32B4E60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82B1EA-C70A-EA79-5A8A-4C91D755B8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FE86D57-A3FE-EE8B-02B4-7AF99EA8CB6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1A1CAC4-D57D-0374-D3DC-7482F74121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A3B9DE0-26E4-A4E0-1DFD-AA8B542918E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C6D7611-6529-C5E7-465F-2F0EE6C6BA52}"/>
              </a:ext>
            </a:extLst>
          </p:cNvPr>
          <p:cNvSpPr>
            <a:spLocks noGrp="1"/>
          </p:cNvSpPr>
          <p:nvPr>
            <p:ph type="dt" sz="half" idx="10"/>
          </p:nvPr>
        </p:nvSpPr>
        <p:spPr/>
        <p:txBody>
          <a:bodyPr/>
          <a:lstStyle/>
          <a:p>
            <a:fld id="{90298CD5-6C1E-4009-B41F-6DF62E31D3BE}" type="datetimeFigureOut">
              <a:rPr lang="en-US" smtClean="0"/>
              <a:pPr/>
              <a:t>1/30/2023</a:t>
            </a:fld>
            <a:endParaRPr lang="en-US" dirty="0"/>
          </a:p>
        </p:txBody>
      </p:sp>
      <p:sp>
        <p:nvSpPr>
          <p:cNvPr id="8" name="Footer Placeholder 7">
            <a:extLst>
              <a:ext uri="{FF2B5EF4-FFF2-40B4-BE49-F238E27FC236}">
                <a16:creationId xmlns:a16="http://schemas.microsoft.com/office/drawing/2014/main" id="{79C36828-C5A2-CCFE-527A-DE893360BE1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CED9F8-8961-8B2C-0D32-9248EBAA7228}"/>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52868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C630C-DDA8-06BA-639B-24C4F4ED730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BBB6F70-D3C6-9297-C3CF-98F4CCA48A9C}"/>
              </a:ext>
            </a:extLst>
          </p:cNvPr>
          <p:cNvSpPr>
            <a:spLocks noGrp="1"/>
          </p:cNvSpPr>
          <p:nvPr>
            <p:ph type="dt" sz="half" idx="10"/>
          </p:nvPr>
        </p:nvSpPr>
        <p:spPr/>
        <p:txBody>
          <a:bodyPr/>
          <a:lstStyle/>
          <a:p>
            <a:fld id="{67EF4D4C-5367-4C26-9E2B-D8088D7FCA81}" type="datetimeFigureOut">
              <a:rPr lang="en-US" smtClean="0"/>
              <a:t>1/30/2023</a:t>
            </a:fld>
            <a:endParaRPr lang="en-US" dirty="0"/>
          </a:p>
        </p:txBody>
      </p:sp>
      <p:sp>
        <p:nvSpPr>
          <p:cNvPr id="4" name="Footer Placeholder 3">
            <a:extLst>
              <a:ext uri="{FF2B5EF4-FFF2-40B4-BE49-F238E27FC236}">
                <a16:creationId xmlns:a16="http://schemas.microsoft.com/office/drawing/2014/main" id="{B93C6B1C-0D85-1AC2-D70C-070EFF1E069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C1150FA-CAEB-A377-80EE-D8928125D61D}"/>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64967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F3C735-840D-0C81-D8F7-481B1E95D2E7}"/>
              </a:ext>
            </a:extLst>
          </p:cNvPr>
          <p:cNvSpPr>
            <a:spLocks noGrp="1"/>
          </p:cNvSpPr>
          <p:nvPr>
            <p:ph type="dt" sz="half" idx="10"/>
          </p:nvPr>
        </p:nvSpPr>
        <p:spPr/>
        <p:txBody>
          <a:bodyPr/>
          <a:lstStyle/>
          <a:p>
            <a:fld id="{56E91E96-98B0-4413-9547-46F3504108EF}" type="datetimeFigureOut">
              <a:rPr lang="en-US" smtClean="0"/>
              <a:t>1/30/2023</a:t>
            </a:fld>
            <a:endParaRPr lang="en-US" dirty="0"/>
          </a:p>
        </p:txBody>
      </p:sp>
      <p:sp>
        <p:nvSpPr>
          <p:cNvPr id="3" name="Footer Placeholder 2">
            <a:extLst>
              <a:ext uri="{FF2B5EF4-FFF2-40B4-BE49-F238E27FC236}">
                <a16:creationId xmlns:a16="http://schemas.microsoft.com/office/drawing/2014/main" id="{70C323B1-DDBB-17D0-E599-7D086B2DE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E19D3C8-C8E7-6340-4A3A-C0AAA0E3EF82}"/>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15465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C763E-BD5B-358D-DF48-BF715F5DB79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E403709-A6EA-5A0D-4197-BABA65D01D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AC67E8B-C960-8E30-4D49-61AE24B223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73885B-F516-BE16-09D1-B327232B18D1}"/>
              </a:ext>
            </a:extLst>
          </p:cNvPr>
          <p:cNvSpPr>
            <a:spLocks noGrp="1"/>
          </p:cNvSpPr>
          <p:nvPr>
            <p:ph type="dt" sz="half" idx="10"/>
          </p:nvPr>
        </p:nvSpPr>
        <p:spPr/>
        <p:txBody>
          <a:bodyPr/>
          <a:lstStyle/>
          <a:p>
            <a:fld id="{05C68B11-C5A8-448C-8CE9-B1A273C79CFC}" type="datetimeFigureOut">
              <a:rPr lang="en-US" smtClean="0"/>
              <a:t>1/30/2023</a:t>
            </a:fld>
            <a:endParaRPr lang="en-US" dirty="0"/>
          </a:p>
        </p:txBody>
      </p:sp>
      <p:sp>
        <p:nvSpPr>
          <p:cNvPr id="6" name="Footer Placeholder 5">
            <a:extLst>
              <a:ext uri="{FF2B5EF4-FFF2-40B4-BE49-F238E27FC236}">
                <a16:creationId xmlns:a16="http://schemas.microsoft.com/office/drawing/2014/main" id="{B62232B2-962D-F410-CCA9-0C63C96BB6B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D3651E-5A2C-BEA8-D389-EED410527C30}"/>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32101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C7A4A-D4CA-D828-11F6-4F54FD20278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084ABC5-05EA-5F57-E876-0F95BF094C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2199AB-8172-CECC-FDC9-FD66FAF805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9D7EC01-876D-133A-E60E-FF11D66A6A8D}"/>
              </a:ext>
            </a:extLst>
          </p:cNvPr>
          <p:cNvSpPr>
            <a:spLocks noGrp="1"/>
          </p:cNvSpPr>
          <p:nvPr>
            <p:ph type="dt" sz="half" idx="10"/>
          </p:nvPr>
        </p:nvSpPr>
        <p:spPr/>
        <p:txBody>
          <a:bodyPr/>
          <a:lstStyle/>
          <a:p>
            <a:fld id="{C7616CA0-919D-4A49-9C8A-62FDFB3A5183}" type="datetimeFigureOut">
              <a:rPr lang="en-US" smtClean="0"/>
              <a:t>1/30/2023</a:t>
            </a:fld>
            <a:endParaRPr lang="en-US" dirty="0"/>
          </a:p>
        </p:txBody>
      </p:sp>
      <p:sp>
        <p:nvSpPr>
          <p:cNvPr id="6" name="Footer Placeholder 5">
            <a:extLst>
              <a:ext uri="{FF2B5EF4-FFF2-40B4-BE49-F238E27FC236}">
                <a16:creationId xmlns:a16="http://schemas.microsoft.com/office/drawing/2014/main" id="{2ECE431B-62D8-7FCE-00DC-7D2DC29FA71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343362-14ED-5318-EC44-DBCEF1E8AA58}"/>
              </a:ext>
            </a:extLst>
          </p:cNvPr>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27384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E88917-5D44-224D-C1A5-BF301991A2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0AA9BC0-DD91-DF64-6CDC-65DA8BCF57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F04A8F6-BF92-C264-2FD9-E54E545B60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98CD5-6C1E-4009-B41F-6DF62E31D3BE}" type="datetimeFigureOut">
              <a:rPr lang="en-US" smtClean="0"/>
              <a:pPr/>
              <a:t>1/30/2023</a:t>
            </a:fld>
            <a:endParaRPr lang="en-US" dirty="0"/>
          </a:p>
        </p:txBody>
      </p:sp>
      <p:sp>
        <p:nvSpPr>
          <p:cNvPr id="5" name="Footer Placeholder 4">
            <a:extLst>
              <a:ext uri="{FF2B5EF4-FFF2-40B4-BE49-F238E27FC236}">
                <a16:creationId xmlns:a16="http://schemas.microsoft.com/office/drawing/2014/main" id="{5B8DB4F9-EACA-054A-77EA-6B3F8198EC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FBF0798-2B5B-AC7C-2816-73D7A6FE44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2580181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learnenglishkids.britishcouncil.org/short-stories" TargetMode="External"/><Relationship Id="rId7" Type="http://schemas.openxmlformats.org/officeDocument/2006/relationships/hyperlink" Target="https://www.ted.com/" TargetMode="External"/><Relationship Id="rId2" Type="http://schemas.openxmlformats.org/officeDocument/2006/relationships/hyperlink" Target="https://www.teachingenglish.org.uk/" TargetMode="External"/><Relationship Id="rId1" Type="http://schemas.openxmlformats.org/officeDocument/2006/relationships/slideLayout" Target="../slideLayouts/slideLayout2.xml"/><Relationship Id="rId6" Type="http://schemas.openxmlformats.org/officeDocument/2006/relationships/hyperlink" Target="https://www.flo-joe.co.uk/" TargetMode="External"/><Relationship Id="rId5" Type="http://schemas.openxmlformats.org/officeDocument/2006/relationships/hyperlink" Target="https://www.twinkl.com.cn/" TargetMode="External"/><Relationship Id="rId4" Type="http://schemas.openxmlformats.org/officeDocument/2006/relationships/hyperlink" Target="https://www.bbc.co.uk/learningenglish/english/"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4118E4-CB23-E94B-B16E-DD0A696E8750}"/>
              </a:ext>
            </a:extLst>
          </p:cNvPr>
          <p:cNvPicPr>
            <a:picLocks noChangeAspect="1"/>
          </p:cNvPicPr>
          <p:nvPr/>
        </p:nvPicPr>
        <p:blipFill>
          <a:blip r:embed="rId3"/>
          <a:stretch>
            <a:fillRect/>
          </a:stretch>
        </p:blipFill>
        <p:spPr>
          <a:xfrm>
            <a:off x="476287" y="749805"/>
            <a:ext cx="5003100" cy="5967453"/>
          </a:xfrm>
          <a:prstGeom prst="rect">
            <a:avLst/>
          </a:prstGeom>
        </p:spPr>
      </p:pic>
      <p:sp>
        <p:nvSpPr>
          <p:cNvPr id="4" name="Rectangle 3">
            <a:extLst>
              <a:ext uri="{FF2B5EF4-FFF2-40B4-BE49-F238E27FC236}">
                <a16:creationId xmlns:a16="http://schemas.microsoft.com/office/drawing/2014/main" id="{FF69C1F3-1456-56B3-2063-06A9B247BF53}"/>
              </a:ext>
            </a:extLst>
          </p:cNvPr>
          <p:cNvSpPr/>
          <p:nvPr/>
        </p:nvSpPr>
        <p:spPr>
          <a:xfrm>
            <a:off x="2751706" y="1442921"/>
            <a:ext cx="221673" cy="207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5" name="TextBox 4">
            <a:extLst>
              <a:ext uri="{FF2B5EF4-FFF2-40B4-BE49-F238E27FC236}">
                <a16:creationId xmlns:a16="http://schemas.microsoft.com/office/drawing/2014/main" id="{5F382242-E2A7-8B61-10A1-A41B96CBFBB0}"/>
              </a:ext>
            </a:extLst>
          </p:cNvPr>
          <p:cNvSpPr txBox="1"/>
          <p:nvPr/>
        </p:nvSpPr>
        <p:spPr>
          <a:xfrm>
            <a:off x="5749732" y="609600"/>
            <a:ext cx="6116203" cy="6247864"/>
          </a:xfrm>
          <a:prstGeom prst="rect">
            <a:avLst/>
          </a:prstGeom>
          <a:noFill/>
        </p:spPr>
        <p:txBody>
          <a:bodyPr wrap="square" rtlCol="0">
            <a:spAutoFit/>
          </a:bodyPr>
          <a:lstStyle/>
          <a:p>
            <a:r>
              <a:rPr lang="en-US" sz="2000" b="1" dirty="0">
                <a:highlight>
                  <a:srgbClr val="FFFF00"/>
                </a:highlight>
              </a:rPr>
              <a:t>Process language for supporting this activity: </a:t>
            </a:r>
          </a:p>
          <a:p>
            <a:endParaRPr lang="en-US" sz="2000" dirty="0"/>
          </a:p>
          <a:p>
            <a:r>
              <a:rPr lang="en-US" sz="1900" b="1" dirty="0"/>
              <a:t>For pre-intermediate ss</a:t>
            </a:r>
            <a:r>
              <a:rPr lang="en-US" sz="1900" dirty="0"/>
              <a:t>: The_____, _____ and ______ best represent me. I like _____ because______. I also choose a_____  because______</a:t>
            </a:r>
          </a:p>
          <a:p>
            <a:endParaRPr lang="en-US" sz="1900" dirty="0"/>
          </a:p>
          <a:p>
            <a:r>
              <a:rPr lang="en-US" sz="1900" b="1" dirty="0"/>
              <a:t>For intermediate ss: </a:t>
            </a:r>
            <a:r>
              <a:rPr lang="en-US" sz="1900" dirty="0"/>
              <a:t>I’ve chosen (a) ______, ________, _________ that I think best represent me, because I think I am_____ (or because I like doing…, prefer to…, can…) </a:t>
            </a:r>
          </a:p>
          <a:p>
            <a:endParaRPr lang="en-US" sz="1900" dirty="0"/>
          </a:p>
          <a:p>
            <a:r>
              <a:rPr lang="en-US" sz="1900" dirty="0"/>
              <a:t>For more capable students, Ter can use this activity to </a:t>
            </a:r>
            <a:r>
              <a:rPr lang="en-US" sz="1900" b="1" dirty="0"/>
              <a:t>expand</a:t>
            </a:r>
            <a:r>
              <a:rPr lang="en-US" sz="1900" dirty="0"/>
              <a:t> Ss’ vocab/lexical chunks, e.g., </a:t>
            </a:r>
          </a:p>
          <a:p>
            <a:r>
              <a:rPr lang="en-US" sz="1900" dirty="0"/>
              <a:t>family-oriented, enjoy being around my family,  DIY-minded, like to get my hands dirty, gregarious/sociable/ a people-person, (a bit of a loner/enjoy one’s own company) </a:t>
            </a:r>
          </a:p>
          <a:p>
            <a:endParaRPr lang="en-US" sz="1900" dirty="0"/>
          </a:p>
          <a:p>
            <a:r>
              <a:rPr lang="en-US" sz="1900" dirty="0"/>
              <a:t>A follow-up activity: Do you know any friends who have some of the above qualities/ personal traits? Tell your partner who that person is. Use at least 3 words from the above. </a:t>
            </a:r>
          </a:p>
          <a:p>
            <a:endParaRPr lang="en-US" dirty="0"/>
          </a:p>
        </p:txBody>
      </p:sp>
      <p:pic>
        <p:nvPicPr>
          <p:cNvPr id="2" name="图片 1">
            <a:extLst>
              <a:ext uri="{FF2B5EF4-FFF2-40B4-BE49-F238E27FC236}">
                <a16:creationId xmlns:a16="http://schemas.microsoft.com/office/drawing/2014/main" id="{3D8CA9F4-A08A-6EDC-34E4-6FEC3F50A61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0425" y="-854962"/>
            <a:ext cx="5011402" cy="2505701"/>
          </a:xfrm>
          <a:prstGeom prst="rect">
            <a:avLst/>
          </a:prstGeom>
        </p:spPr>
      </p:pic>
    </p:spTree>
    <p:extLst>
      <p:ext uri="{BB962C8B-B14F-4D97-AF65-F5344CB8AC3E}">
        <p14:creationId xmlns:p14="http://schemas.microsoft.com/office/powerpoint/2010/main" val="114873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8" name="Rectangle 1741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0" name="Freeform: Shape 1741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Title 1">
            <a:extLst>
              <a:ext uri="{FF2B5EF4-FFF2-40B4-BE49-F238E27FC236}">
                <a16:creationId xmlns:a16="http://schemas.microsoft.com/office/drawing/2014/main" id="{7B5D2A8A-C4BC-DF46-B4AD-46DB571A3C9E}"/>
              </a:ext>
            </a:extLst>
          </p:cNvPr>
          <p:cNvSpPr>
            <a:spLocks noGrp="1"/>
          </p:cNvSpPr>
          <p:nvPr>
            <p:ph type="title"/>
          </p:nvPr>
        </p:nvSpPr>
        <p:spPr>
          <a:xfrm>
            <a:off x="483436" y="500333"/>
            <a:ext cx="3200400" cy="4461163"/>
          </a:xfrm>
        </p:spPr>
        <p:txBody>
          <a:bodyPr>
            <a:normAutofit/>
          </a:bodyPr>
          <a:lstStyle/>
          <a:p>
            <a:r>
              <a:rPr lang="en-GB" altLang="en-US" b="1" dirty="0">
                <a:solidFill>
                  <a:srgbClr val="FFFFFF"/>
                </a:solidFill>
              </a:rPr>
              <a:t>Definition of grammar (2)</a:t>
            </a:r>
            <a:br>
              <a:rPr lang="en-GB" altLang="en-US" b="1" dirty="0">
                <a:solidFill>
                  <a:srgbClr val="FFFFFF"/>
                </a:solidFill>
              </a:rPr>
            </a:br>
            <a:br>
              <a:rPr lang="en-GB" altLang="en-US" b="1" dirty="0">
                <a:solidFill>
                  <a:srgbClr val="FFFFFF"/>
                </a:solidFill>
              </a:rPr>
            </a:br>
            <a:r>
              <a:rPr lang="en-GB" altLang="en-US" sz="2800" b="1" dirty="0"/>
              <a:t>Modern or communicative view </a:t>
            </a:r>
          </a:p>
        </p:txBody>
      </p:sp>
      <p:sp>
        <p:nvSpPr>
          <p:cNvPr id="17422" name="Arc 174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411" name="Content Placeholder 2">
            <a:extLst>
              <a:ext uri="{FF2B5EF4-FFF2-40B4-BE49-F238E27FC236}">
                <a16:creationId xmlns:a16="http://schemas.microsoft.com/office/drawing/2014/main" id="{FC10D7DB-B000-B845-BC77-743C5DF70840}"/>
              </a:ext>
            </a:extLst>
          </p:cNvPr>
          <p:cNvSpPr>
            <a:spLocks noGrp="1"/>
          </p:cNvSpPr>
          <p:nvPr>
            <p:ph idx="1"/>
          </p:nvPr>
        </p:nvSpPr>
        <p:spPr>
          <a:xfrm>
            <a:off x="4447308" y="500333"/>
            <a:ext cx="7186527" cy="6038580"/>
          </a:xfrm>
        </p:spPr>
        <p:txBody>
          <a:bodyPr anchor="ctr">
            <a:normAutofit/>
          </a:bodyPr>
          <a:lstStyle/>
          <a:p>
            <a:pPr marL="0" indent="0">
              <a:buNone/>
            </a:pPr>
            <a:r>
              <a:rPr lang="en-GB" altLang="en-US" sz="2600" dirty="0"/>
              <a:t>Grammar is the structural foundation of our ability to </a:t>
            </a:r>
            <a:r>
              <a:rPr lang="en-GB" altLang="en-US" sz="2600" u="sng" dirty="0"/>
              <a:t>express ourselves</a:t>
            </a:r>
            <a:r>
              <a:rPr lang="en-GB" altLang="en-US" sz="2600" dirty="0"/>
              <a:t>. The more we are aware of how it works, the more we can monitor the meaning and effectiveness of the way we and others use language. It can help foster precision, detect ambiguity, and exploit the richness of expression available in English. And it can help everyone--not only teachers of English, but teachers of anything, for all teaching is ultimately a matter of getting to grips with meaning.</a:t>
            </a:r>
            <a:br>
              <a:rPr lang="en-GB" altLang="en-US" sz="2600" dirty="0"/>
            </a:br>
            <a:endParaRPr lang="en-GB" altLang="en-US" sz="2600" dirty="0"/>
          </a:p>
          <a:p>
            <a:pPr marL="0" indent="0">
              <a:buNone/>
            </a:pPr>
            <a:r>
              <a:rPr lang="en-GB" altLang="en-US" sz="2600" dirty="0"/>
              <a:t>(Crystal, "In Word and Deed," </a:t>
            </a:r>
            <a:r>
              <a:rPr lang="en-GB" altLang="en-US" sz="2600" i="1" dirty="0"/>
              <a:t>TES Teacher</a:t>
            </a:r>
            <a:r>
              <a:rPr lang="en-GB" altLang="en-US" sz="2600" dirty="0"/>
              <a:t>, April 30, 2004)</a:t>
            </a:r>
          </a:p>
        </p:txBody>
      </p:sp>
      <p:sp>
        <p:nvSpPr>
          <p:cNvPr id="17413" name="Slide Number Placeholder 4">
            <a:extLst>
              <a:ext uri="{FF2B5EF4-FFF2-40B4-BE49-F238E27FC236}">
                <a16:creationId xmlns:a16="http://schemas.microsoft.com/office/drawing/2014/main" id="{2D2CC0FC-31F9-0F47-AB1A-20902B394C55}"/>
              </a:ext>
            </a:extLst>
          </p:cNvPr>
          <p:cNvSpPr>
            <a:spLocks noGrp="1"/>
          </p:cNvSpPr>
          <p:nvPr>
            <p:ph type="sldNum" sz="quarter" idx="12"/>
          </p:nvPr>
        </p:nvSpPr>
        <p:spPr bwMode="auto">
          <a:xfrm>
            <a:off x="9541564" y="6356350"/>
            <a:ext cx="181223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a:lnSpc>
                <a:spcPct val="90000"/>
              </a:lnSpc>
              <a:spcBef>
                <a:spcPct val="0"/>
              </a:spcBef>
              <a:spcAft>
                <a:spcPts val="600"/>
              </a:spcAft>
              <a:buClrTx/>
              <a:buSzTx/>
              <a:buFontTx/>
              <a:buNone/>
            </a:pPr>
            <a:fld id="{90663321-3FBF-E14A-8325-452F25742C66}" type="slidenum">
              <a:rPr lang="en-GB" altLang="en-US" sz="1800"/>
              <a:pPr>
                <a:lnSpc>
                  <a:spcPct val="90000"/>
                </a:lnSpc>
                <a:spcBef>
                  <a:spcPct val="0"/>
                </a:spcBef>
                <a:spcAft>
                  <a:spcPts val="600"/>
                </a:spcAft>
                <a:buClrTx/>
                <a:buSzTx/>
                <a:buFontTx/>
                <a:buNone/>
              </a:pPr>
              <a:t>10</a:t>
            </a:fld>
            <a:endParaRPr lang="en-GB" altLang="en-US" sz="1800"/>
          </a:p>
        </p:txBody>
      </p:sp>
      <p:pic>
        <p:nvPicPr>
          <p:cNvPr id="2" name="图片 1">
            <a:extLst>
              <a:ext uri="{FF2B5EF4-FFF2-40B4-BE49-F238E27FC236}">
                <a16:creationId xmlns:a16="http://schemas.microsoft.com/office/drawing/2014/main" id="{E7D0441C-7CD0-9FA5-8C98-194751DBBC5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0425" y="-854962"/>
            <a:ext cx="5011402" cy="2505701"/>
          </a:xfrm>
          <a:prstGeom prst="rect">
            <a:avLst/>
          </a:prstGeom>
        </p:spPr>
      </p:pic>
    </p:spTree>
    <p:extLst>
      <p:ext uri="{BB962C8B-B14F-4D97-AF65-F5344CB8AC3E}">
        <p14:creationId xmlns:p14="http://schemas.microsoft.com/office/powerpoint/2010/main" val="1094123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20" name="Rectangle 2151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244" name="内容占位符 5">
            <a:extLst>
              <a:ext uri="{FF2B5EF4-FFF2-40B4-BE49-F238E27FC236}">
                <a16:creationId xmlns:a16="http://schemas.microsoft.com/office/drawing/2014/main" id="{624A49E6-DECC-FB48-92F0-315176F1A7D7}"/>
              </a:ext>
            </a:extLst>
          </p:cNvPr>
          <p:cNvSpPr>
            <a:spLocks noGrp="1"/>
          </p:cNvSpPr>
          <p:nvPr>
            <p:ph idx="1"/>
          </p:nvPr>
        </p:nvSpPr>
        <p:spPr>
          <a:xfrm>
            <a:off x="464108" y="1529414"/>
            <a:ext cx="5910812" cy="4351338"/>
          </a:xfrm>
        </p:spPr>
        <p:txBody>
          <a:bodyPr>
            <a:normAutofit/>
          </a:bodyPr>
          <a:lstStyle/>
          <a:p>
            <a:pPr marL="0" indent="0">
              <a:buNone/>
              <a:defRPr/>
            </a:pPr>
            <a:r>
              <a:rPr lang="en-US" b="1" dirty="0"/>
              <a:t>A ‘communicative’  definition</a:t>
            </a:r>
          </a:p>
          <a:p>
            <a:pPr eaLnBrk="1" hangingPunct="1">
              <a:buFont typeface="Wingdings 2" panose="05020102010507070707" pitchFamily="18" charset="2"/>
              <a:buChar char=""/>
              <a:defRPr/>
            </a:pPr>
            <a:endParaRPr lang="en-GB" dirty="0"/>
          </a:p>
          <a:p>
            <a:pPr eaLnBrk="1" hangingPunct="1">
              <a:buFont typeface="Wingdings 2" panose="05020102010507070707" pitchFamily="18" charset="2"/>
              <a:buNone/>
              <a:defRPr/>
            </a:pPr>
            <a:r>
              <a:rPr lang="en-US" dirty="0"/>
              <a:t>Grammar is a </a:t>
            </a:r>
            <a:r>
              <a:rPr lang="en-US" b="1" dirty="0">
                <a:highlight>
                  <a:srgbClr val="FFFF00"/>
                </a:highlight>
              </a:rPr>
              <a:t>resource</a:t>
            </a:r>
            <a:r>
              <a:rPr lang="en-US" dirty="0"/>
              <a:t> that enables us:</a:t>
            </a:r>
          </a:p>
          <a:p>
            <a:pPr eaLnBrk="1" hangingPunct="1">
              <a:buFont typeface="Wingdings 2" panose="05020102010507070707" pitchFamily="18" charset="2"/>
              <a:buChar char=""/>
              <a:defRPr/>
            </a:pPr>
            <a:r>
              <a:rPr lang="en-US" dirty="0"/>
              <a:t>to get things done </a:t>
            </a:r>
          </a:p>
          <a:p>
            <a:pPr eaLnBrk="1" hangingPunct="1">
              <a:buFont typeface="Wingdings 2" panose="05020102010507070707" pitchFamily="18" charset="2"/>
              <a:buChar char=""/>
              <a:defRPr/>
            </a:pPr>
            <a:r>
              <a:rPr lang="en-US" dirty="0"/>
              <a:t>to make choices</a:t>
            </a:r>
          </a:p>
          <a:p>
            <a:pPr eaLnBrk="1" hangingPunct="1">
              <a:buFont typeface="Wingdings 2" panose="05020102010507070707" pitchFamily="18" charset="2"/>
              <a:buChar char=""/>
              <a:defRPr/>
            </a:pPr>
            <a:r>
              <a:rPr lang="en-US" dirty="0"/>
              <a:t>to express ourselves as individuals</a:t>
            </a:r>
          </a:p>
          <a:p>
            <a:pPr eaLnBrk="1" hangingPunct="1">
              <a:buFont typeface="Wingdings 2" panose="05020102010507070707" pitchFamily="18" charset="2"/>
              <a:buChar char=""/>
              <a:defRPr/>
            </a:pPr>
            <a:r>
              <a:rPr lang="en-US" dirty="0"/>
              <a:t>to articulate our feelings &amp; attitudes</a:t>
            </a:r>
          </a:p>
        </p:txBody>
      </p:sp>
      <p:pic>
        <p:nvPicPr>
          <p:cNvPr id="21509" name="Picture 21508" descr="Pen placed on top of a signature line">
            <a:extLst>
              <a:ext uri="{FF2B5EF4-FFF2-40B4-BE49-F238E27FC236}">
                <a16:creationId xmlns:a16="http://schemas.microsoft.com/office/drawing/2014/main" id="{020116D2-63B3-B7FE-649F-5A487F30C570}"/>
              </a:ext>
            </a:extLst>
          </p:cNvPr>
          <p:cNvPicPr>
            <a:picLocks noChangeAspect="1"/>
          </p:cNvPicPr>
          <p:nvPr/>
        </p:nvPicPr>
        <p:blipFill rotWithShape="1">
          <a:blip r:embed="rId3"/>
          <a:srcRect l="33251" r="-2"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1507" name="灯片编号占位符 4">
            <a:extLst>
              <a:ext uri="{FF2B5EF4-FFF2-40B4-BE49-F238E27FC236}">
                <a16:creationId xmlns:a16="http://schemas.microsoft.com/office/drawing/2014/main" id="{FF23176E-769D-2E47-A4A4-472C719E20FC}"/>
              </a:ext>
            </a:extLst>
          </p:cNvPr>
          <p:cNvSpPr>
            <a:spLocks noGrp="1"/>
          </p:cNvSpPr>
          <p:nvPr>
            <p:ph type="sldNum" sz="quarter" idx="12"/>
          </p:nvPr>
        </p:nvSpPr>
        <p:spPr bwMode="auto">
          <a:xfrm>
            <a:off x="8610600" y="6356349"/>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a:lnSpc>
                <a:spcPct val="90000"/>
              </a:lnSpc>
              <a:spcBef>
                <a:spcPct val="0"/>
              </a:spcBef>
              <a:spcAft>
                <a:spcPts val="600"/>
              </a:spcAft>
              <a:buClrTx/>
              <a:buSzTx/>
              <a:buFontTx/>
              <a:buNone/>
            </a:pPr>
            <a:fld id="{54DF952D-007B-DB46-B035-F45B546FC4FC}" type="slidenum">
              <a:rPr lang="en-GB" altLang="en-US" sz="1800"/>
              <a:pPr>
                <a:lnSpc>
                  <a:spcPct val="90000"/>
                </a:lnSpc>
                <a:spcBef>
                  <a:spcPct val="0"/>
                </a:spcBef>
                <a:spcAft>
                  <a:spcPts val="600"/>
                </a:spcAft>
                <a:buClrTx/>
                <a:buSzTx/>
                <a:buFontTx/>
                <a:buNone/>
              </a:pPr>
              <a:t>11</a:t>
            </a:fld>
            <a:endParaRPr lang="en-GB" altLang="en-US" sz="1800"/>
          </a:p>
        </p:txBody>
      </p:sp>
      <p:sp>
        <p:nvSpPr>
          <p:cNvPr id="2152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52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 name="图片 1">
            <a:extLst>
              <a:ext uri="{FF2B5EF4-FFF2-40B4-BE49-F238E27FC236}">
                <a16:creationId xmlns:a16="http://schemas.microsoft.com/office/drawing/2014/main" id="{F99DB830-6AC1-5C62-9713-7EB0D9FEF0E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0425" y="-854962"/>
            <a:ext cx="5011402" cy="2505701"/>
          </a:xfrm>
          <a:prstGeom prst="rect">
            <a:avLst/>
          </a:prstGeom>
        </p:spPr>
      </p:pic>
    </p:spTree>
    <p:extLst>
      <p:ext uri="{BB962C8B-B14F-4D97-AF65-F5344CB8AC3E}">
        <p14:creationId xmlns:p14="http://schemas.microsoft.com/office/powerpoint/2010/main" val="4288132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61" name="Rectangle 23560">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70" name="Freeform: Shape 23562">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554" name="内容占位符 2">
            <a:extLst>
              <a:ext uri="{FF2B5EF4-FFF2-40B4-BE49-F238E27FC236}">
                <a16:creationId xmlns:a16="http://schemas.microsoft.com/office/drawing/2014/main" id="{38E0BD75-2C02-B041-AB1A-DB1A7B05E9D3}"/>
              </a:ext>
            </a:extLst>
          </p:cNvPr>
          <p:cNvSpPr>
            <a:spLocks noGrp="1"/>
          </p:cNvSpPr>
          <p:nvPr>
            <p:ph idx="1"/>
          </p:nvPr>
        </p:nvSpPr>
        <p:spPr>
          <a:xfrm>
            <a:off x="212651" y="1035170"/>
            <a:ext cx="6293217" cy="5141793"/>
          </a:xfrm>
        </p:spPr>
        <p:txBody>
          <a:bodyPr>
            <a:normAutofit/>
          </a:bodyPr>
          <a:lstStyle/>
          <a:p>
            <a:pPr algn="ctr" eaLnBrk="1" hangingPunct="1">
              <a:buFont typeface="Wingdings 2" pitchFamily="2" charset="2"/>
              <a:buNone/>
            </a:pPr>
            <a:r>
              <a:rPr lang="en-GB" altLang="en-US" b="1" dirty="0"/>
              <a:t>Reconceptualising the  definition &amp; place of grammar in the communicative  methodology </a:t>
            </a:r>
          </a:p>
          <a:p>
            <a:pPr eaLnBrk="1" hangingPunct="1">
              <a:buFont typeface="Wingdings 2" pitchFamily="2" charset="2"/>
              <a:buNone/>
            </a:pPr>
            <a:endParaRPr lang="en-US" altLang="en-US" b="1" dirty="0"/>
          </a:p>
          <a:p>
            <a:pPr eaLnBrk="1" hangingPunct="1">
              <a:buFont typeface="Wingdings 2" pitchFamily="2" charset="2"/>
              <a:buNone/>
            </a:pPr>
            <a:r>
              <a:rPr lang="en-US" altLang="en-US" b="1" dirty="0"/>
              <a:t>   Grammar gives us the </a:t>
            </a:r>
            <a:r>
              <a:rPr lang="en-US" altLang="en-US" b="1" dirty="0">
                <a:highlight>
                  <a:srgbClr val="FFFF00"/>
                </a:highlight>
              </a:rPr>
              <a:t>form or the structures </a:t>
            </a:r>
            <a:r>
              <a:rPr lang="en-US" altLang="en-US" b="1" dirty="0"/>
              <a:t>of language, but those forms are literally meaningless without a second dimension, that of </a:t>
            </a:r>
            <a:r>
              <a:rPr lang="en-US" altLang="en-US" b="1" dirty="0">
                <a:highlight>
                  <a:srgbClr val="FFFF00"/>
                </a:highlight>
              </a:rPr>
              <a:t>semantics (meaning)</a:t>
            </a:r>
            <a:r>
              <a:rPr lang="en-US" altLang="en-US" b="1" dirty="0">
                <a:solidFill>
                  <a:schemeClr val="bg1"/>
                </a:solidFill>
                <a:highlight>
                  <a:srgbClr val="FFFF00"/>
                </a:highlight>
              </a:rPr>
              <a:t>, </a:t>
            </a:r>
            <a:r>
              <a:rPr lang="en-US" altLang="en-US" b="1" dirty="0"/>
              <a:t>and a third dimension, </a:t>
            </a:r>
            <a:r>
              <a:rPr lang="en-US" altLang="en-US" b="1" dirty="0">
                <a:highlight>
                  <a:srgbClr val="FFFF00"/>
                </a:highlight>
              </a:rPr>
              <a:t>pragmatics</a:t>
            </a:r>
            <a:r>
              <a:rPr lang="en-US" altLang="en-US" b="1" dirty="0"/>
              <a:t>. </a:t>
            </a:r>
          </a:p>
          <a:p>
            <a:pPr eaLnBrk="1" hangingPunct="1">
              <a:buFont typeface="Wingdings 2" pitchFamily="2" charset="2"/>
              <a:buNone/>
            </a:pPr>
            <a:r>
              <a:rPr lang="en-GB" altLang="en-US" b="1" dirty="0"/>
              <a:t>                            ---</a:t>
            </a:r>
            <a:r>
              <a:rPr lang="en-US" altLang="en-US" b="1" dirty="0"/>
              <a:t>Larsen-Freeman (1991)</a:t>
            </a:r>
            <a:endParaRPr lang="en-US" altLang="en-US" dirty="0"/>
          </a:p>
        </p:txBody>
      </p:sp>
      <p:sp>
        <p:nvSpPr>
          <p:cNvPr id="23572" name="Oval 23564">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74" name="Block Arc 23566">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569" name="Freeform: Shape 23568">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3571" name="Straight Connector 23570">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3573" name="Freeform: Shape 23572">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3556" name="灯片编号占位符 4">
            <a:extLst>
              <a:ext uri="{FF2B5EF4-FFF2-40B4-BE49-F238E27FC236}">
                <a16:creationId xmlns:a16="http://schemas.microsoft.com/office/drawing/2014/main" id="{E45DEE56-F277-994C-B6E3-1331DD1212D9}"/>
              </a:ext>
            </a:extLst>
          </p:cNvPr>
          <p:cNvSpPr>
            <a:spLocks noGrp="1"/>
          </p:cNvSpPr>
          <p:nvPr>
            <p:ph type="sldNum" sz="quarter" idx="12"/>
          </p:nvPr>
        </p:nvSpPr>
        <p:spPr bwMode="auto">
          <a:xfrm>
            <a:off x="9780104" y="6356350"/>
            <a:ext cx="157369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a:lnSpc>
                <a:spcPct val="90000"/>
              </a:lnSpc>
              <a:spcBef>
                <a:spcPct val="0"/>
              </a:spcBef>
              <a:spcAft>
                <a:spcPts val="600"/>
              </a:spcAft>
              <a:buClrTx/>
              <a:buSzTx/>
              <a:buFontTx/>
              <a:buNone/>
            </a:pPr>
            <a:fld id="{CBBD1DFC-D836-0347-94E6-4BC2B90DF857}" type="slidenum">
              <a:rPr lang="en-GB" altLang="en-US" sz="1800" smtClean="0"/>
              <a:pPr>
                <a:lnSpc>
                  <a:spcPct val="90000"/>
                </a:lnSpc>
                <a:spcBef>
                  <a:spcPct val="0"/>
                </a:spcBef>
                <a:spcAft>
                  <a:spcPts val="600"/>
                </a:spcAft>
                <a:buClrTx/>
                <a:buSzTx/>
                <a:buFontTx/>
                <a:buNone/>
              </a:pPr>
              <a:t>12</a:t>
            </a:fld>
            <a:endParaRPr lang="en-GB" altLang="en-US" sz="1800"/>
          </a:p>
        </p:txBody>
      </p:sp>
      <p:sp>
        <p:nvSpPr>
          <p:cNvPr id="23575" name="Arc 23574">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577" name="Freeform: Shape 23576">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1">
            <a:extLst>
              <a:ext uri="{FF2B5EF4-FFF2-40B4-BE49-F238E27FC236}">
                <a16:creationId xmlns:a16="http://schemas.microsoft.com/office/drawing/2014/main" id="{6FE79F9E-FA4B-716E-EC92-C410A782B67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0425" y="-854962"/>
            <a:ext cx="5011402" cy="2505701"/>
          </a:xfrm>
          <a:prstGeom prst="rect">
            <a:avLst/>
          </a:prstGeom>
        </p:spPr>
      </p:pic>
    </p:spTree>
    <p:extLst>
      <p:ext uri="{BB962C8B-B14F-4D97-AF65-F5344CB8AC3E}">
        <p14:creationId xmlns:p14="http://schemas.microsoft.com/office/powerpoint/2010/main" val="2217965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a:extLst>
              <a:ext uri="{FF2B5EF4-FFF2-40B4-BE49-F238E27FC236}">
                <a16:creationId xmlns:a16="http://schemas.microsoft.com/office/drawing/2014/main" id="{C851D795-AAC9-BC47-BDC7-3272A06B04E5}"/>
              </a:ext>
            </a:extLst>
          </p:cNvPr>
          <p:cNvSpPr txBox="1">
            <a:spLocks noChangeArrowheads="1"/>
          </p:cNvSpPr>
          <p:nvPr/>
        </p:nvSpPr>
        <p:spPr bwMode="auto">
          <a:xfrm>
            <a:off x="1631951" y="730250"/>
            <a:ext cx="2265363" cy="2089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algn="ctr" eaLnBrk="1" hangingPunct="1">
              <a:lnSpc>
                <a:spcPct val="80000"/>
              </a:lnSpc>
              <a:spcBef>
                <a:spcPct val="0"/>
              </a:spcBef>
              <a:buClrTx/>
              <a:buSzTx/>
              <a:buFontTx/>
              <a:buNone/>
            </a:pPr>
            <a:r>
              <a:rPr lang="en-US" altLang="zh-TW" sz="1800" b="1">
                <a:latin typeface="Arial" panose="020B0604020202020204" pitchFamily="34" charset="0"/>
              </a:rPr>
              <a:t>STRUCTURE</a:t>
            </a:r>
          </a:p>
          <a:p>
            <a:pPr algn="ctr" eaLnBrk="1" hangingPunct="1">
              <a:lnSpc>
                <a:spcPct val="130000"/>
              </a:lnSpc>
              <a:spcBef>
                <a:spcPct val="0"/>
              </a:spcBef>
              <a:buClrTx/>
              <a:buSzTx/>
              <a:buFontTx/>
              <a:buNone/>
            </a:pPr>
            <a:r>
              <a:rPr lang="en-US" altLang="zh-TW" sz="1800">
                <a:latin typeface="Arial" panose="020B0604020202020204" pitchFamily="34" charset="0"/>
              </a:rPr>
              <a:t>Morphosyntactic and lexical patterns</a:t>
            </a:r>
          </a:p>
          <a:p>
            <a:pPr algn="ctr" eaLnBrk="1" hangingPunct="1">
              <a:lnSpc>
                <a:spcPct val="130000"/>
              </a:lnSpc>
              <a:spcBef>
                <a:spcPct val="0"/>
              </a:spcBef>
              <a:buClrTx/>
              <a:buSzTx/>
              <a:buFontTx/>
              <a:buNone/>
            </a:pPr>
            <a:r>
              <a:rPr lang="en-US" altLang="zh-TW" sz="1800">
                <a:latin typeface="Arial" panose="020B0604020202020204" pitchFamily="34" charset="0"/>
              </a:rPr>
              <a:t>Phonemic/ graphemic patterns</a:t>
            </a:r>
          </a:p>
          <a:p>
            <a:pPr algn="ctr" eaLnBrk="1" hangingPunct="1">
              <a:lnSpc>
                <a:spcPct val="130000"/>
              </a:lnSpc>
              <a:spcBef>
                <a:spcPct val="0"/>
              </a:spcBef>
              <a:buClrTx/>
              <a:buSzTx/>
              <a:buFontTx/>
              <a:buNone/>
            </a:pPr>
            <a:r>
              <a:rPr lang="en-US" altLang="zh-TW" sz="1800" b="1">
                <a:solidFill>
                  <a:srgbClr val="FF0000"/>
                </a:solidFill>
                <a:latin typeface="Arial" panose="020B0604020202020204" pitchFamily="34" charset="0"/>
              </a:rPr>
              <a:t>Accuracy</a:t>
            </a:r>
            <a:r>
              <a:rPr lang="en-US" altLang="zh-TW" sz="1800">
                <a:latin typeface="Arial" panose="020B0604020202020204" pitchFamily="34" charset="0"/>
              </a:rPr>
              <a:t> </a:t>
            </a:r>
          </a:p>
        </p:txBody>
      </p:sp>
      <p:sp>
        <p:nvSpPr>
          <p:cNvPr id="24580" name="灯片编号占位符 4">
            <a:extLst>
              <a:ext uri="{FF2B5EF4-FFF2-40B4-BE49-F238E27FC236}">
                <a16:creationId xmlns:a16="http://schemas.microsoft.com/office/drawing/2014/main" id="{8D563464-3C60-6545-B7E6-103759F52F0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a:spcBef>
                <a:spcPct val="0"/>
              </a:spcBef>
              <a:buClrTx/>
              <a:buSzTx/>
              <a:buFontTx/>
              <a:buNone/>
            </a:pPr>
            <a:fld id="{7055B9EE-C434-414C-9F0F-7669C8B63394}" type="slidenum">
              <a:rPr lang="en-GB" altLang="en-US" sz="1200">
                <a:solidFill>
                  <a:srgbClr val="045C75"/>
                </a:solidFill>
              </a:rPr>
              <a:pPr>
                <a:spcBef>
                  <a:spcPct val="0"/>
                </a:spcBef>
                <a:buClrTx/>
                <a:buSzTx/>
                <a:buFontTx/>
                <a:buNone/>
              </a:pPr>
              <a:t>13</a:t>
            </a:fld>
            <a:endParaRPr lang="en-GB" altLang="en-US" sz="1200">
              <a:solidFill>
                <a:srgbClr val="045C75"/>
              </a:solidFill>
            </a:endParaRPr>
          </a:p>
        </p:txBody>
      </p:sp>
      <p:pic>
        <p:nvPicPr>
          <p:cNvPr id="1026" name="Picture 2">
            <a:extLst>
              <a:ext uri="{FF2B5EF4-FFF2-40B4-BE49-F238E27FC236}">
                <a16:creationId xmlns:a16="http://schemas.microsoft.com/office/drawing/2014/main" id="{2EA20BFB-5DA9-CA4E-A808-C975BB0688D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257675" y="1011240"/>
            <a:ext cx="3948111" cy="2837746"/>
          </a:xfrm>
        </p:spPr>
      </p:pic>
      <p:sp>
        <p:nvSpPr>
          <p:cNvPr id="7" name="矩形 6">
            <a:extLst>
              <a:ext uri="{FF2B5EF4-FFF2-40B4-BE49-F238E27FC236}">
                <a16:creationId xmlns:a16="http://schemas.microsoft.com/office/drawing/2014/main" id="{0EE8EF2B-60DF-084C-9DB6-358291CDB793}"/>
              </a:ext>
            </a:extLst>
          </p:cNvPr>
          <p:cNvSpPr>
            <a:spLocks noChangeArrowheads="1"/>
          </p:cNvSpPr>
          <p:nvPr/>
        </p:nvSpPr>
        <p:spPr bwMode="auto">
          <a:xfrm>
            <a:off x="5416551" y="4584700"/>
            <a:ext cx="48561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400" b="1" dirty="0"/>
              <a:t>Grammar is one of </a:t>
            </a:r>
            <a:r>
              <a:rPr lang="en-US" altLang="en-US" sz="2400" b="1" dirty="0">
                <a:solidFill>
                  <a:srgbClr val="FF0000"/>
                </a:solidFill>
                <a:highlight>
                  <a:srgbClr val="00FFFF"/>
                </a:highlight>
              </a:rPr>
              <a:t>three</a:t>
            </a:r>
            <a:r>
              <a:rPr lang="en-US" altLang="en-US" sz="2400" b="1" dirty="0">
                <a:solidFill>
                  <a:srgbClr val="FF0000"/>
                </a:solidFill>
              </a:rPr>
              <a:t> dimensions of language </a:t>
            </a:r>
            <a:r>
              <a:rPr lang="en-US" altLang="en-US" sz="2400" b="1" dirty="0"/>
              <a:t>that are interconnected. (Larsen-Freeman, 1991)</a:t>
            </a:r>
          </a:p>
        </p:txBody>
      </p:sp>
      <p:sp>
        <p:nvSpPr>
          <p:cNvPr id="9" name="Text Box 12">
            <a:extLst>
              <a:ext uri="{FF2B5EF4-FFF2-40B4-BE49-F238E27FC236}">
                <a16:creationId xmlns:a16="http://schemas.microsoft.com/office/drawing/2014/main" id="{1BF1AC90-863A-EE46-9618-9A2B7A2A2264}"/>
              </a:ext>
            </a:extLst>
          </p:cNvPr>
          <p:cNvSpPr txBox="1">
            <a:spLocks noChangeArrowheads="1"/>
          </p:cNvSpPr>
          <p:nvPr/>
        </p:nvSpPr>
        <p:spPr bwMode="auto">
          <a:xfrm>
            <a:off x="8399464" y="1030288"/>
            <a:ext cx="2160587" cy="1789112"/>
          </a:xfrm>
          <a:prstGeom prst="rect">
            <a:avLst/>
          </a:prstGeom>
          <a:solidFill>
            <a:srgbClr val="FFFFFF">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algn="ctr" eaLnBrk="1" hangingPunct="1">
              <a:lnSpc>
                <a:spcPct val="80000"/>
              </a:lnSpc>
              <a:spcBef>
                <a:spcPct val="0"/>
              </a:spcBef>
              <a:buClrTx/>
              <a:buSzTx/>
              <a:buFontTx/>
              <a:buNone/>
            </a:pPr>
            <a:r>
              <a:rPr lang="en-US" altLang="zh-TW" sz="1800" b="1" dirty="0">
                <a:latin typeface="Arial" panose="020B0604020202020204" pitchFamily="34" charset="0"/>
              </a:rPr>
              <a:t>SEMANTICS</a:t>
            </a:r>
          </a:p>
          <a:p>
            <a:pPr algn="ctr" eaLnBrk="1" hangingPunct="1">
              <a:lnSpc>
                <a:spcPct val="30000"/>
              </a:lnSpc>
              <a:spcBef>
                <a:spcPct val="0"/>
              </a:spcBef>
              <a:buClrTx/>
              <a:buSzTx/>
              <a:buFontTx/>
              <a:buNone/>
            </a:pPr>
            <a:endParaRPr lang="en-US" altLang="zh-TW" sz="2000" dirty="0">
              <a:latin typeface="Arial" panose="020B0604020202020204" pitchFamily="34" charset="0"/>
            </a:endParaRPr>
          </a:p>
          <a:p>
            <a:pPr eaLnBrk="1" hangingPunct="1">
              <a:lnSpc>
                <a:spcPct val="130000"/>
              </a:lnSpc>
              <a:spcBef>
                <a:spcPct val="0"/>
              </a:spcBef>
              <a:buClrTx/>
              <a:buSzTx/>
              <a:buFontTx/>
              <a:buNone/>
            </a:pPr>
            <a:r>
              <a:rPr lang="en-US" altLang="zh-TW" sz="1800" dirty="0">
                <a:latin typeface="Arial" panose="020B0604020202020204" pitchFamily="34" charset="0"/>
              </a:rPr>
              <a:t>Lexical meaning</a:t>
            </a:r>
          </a:p>
          <a:p>
            <a:pPr eaLnBrk="1" hangingPunct="1">
              <a:lnSpc>
                <a:spcPct val="130000"/>
              </a:lnSpc>
              <a:spcBef>
                <a:spcPct val="0"/>
              </a:spcBef>
              <a:buClrTx/>
              <a:buSzTx/>
              <a:buFontTx/>
              <a:buNone/>
            </a:pPr>
            <a:r>
              <a:rPr lang="en-US" altLang="zh-TW" sz="1800" dirty="0">
                <a:latin typeface="Arial" panose="020B0604020202020204" pitchFamily="34" charset="0"/>
              </a:rPr>
              <a:t>Grammatical meaning</a:t>
            </a:r>
          </a:p>
          <a:p>
            <a:pPr eaLnBrk="1" hangingPunct="1">
              <a:lnSpc>
                <a:spcPct val="130000"/>
              </a:lnSpc>
              <a:spcBef>
                <a:spcPct val="0"/>
              </a:spcBef>
              <a:buClrTx/>
              <a:buSzTx/>
              <a:buFontTx/>
              <a:buNone/>
            </a:pPr>
            <a:r>
              <a:rPr lang="en-US" altLang="zh-TW" sz="1800" b="1" dirty="0">
                <a:solidFill>
                  <a:srgbClr val="FF0000"/>
                </a:solidFill>
                <a:latin typeface="Arial" panose="020B0604020202020204" pitchFamily="34" charset="0"/>
              </a:rPr>
              <a:t>Meaningfulness </a:t>
            </a:r>
          </a:p>
          <a:p>
            <a:pPr eaLnBrk="1" hangingPunct="1">
              <a:lnSpc>
                <a:spcPct val="130000"/>
              </a:lnSpc>
              <a:spcBef>
                <a:spcPct val="0"/>
              </a:spcBef>
              <a:buClrTx/>
              <a:buSzTx/>
              <a:buFontTx/>
              <a:buNone/>
            </a:pPr>
            <a:endParaRPr lang="en-US" altLang="zh-TW" sz="1800" dirty="0">
              <a:latin typeface="Arial" panose="020B0604020202020204" pitchFamily="34" charset="0"/>
            </a:endParaRPr>
          </a:p>
        </p:txBody>
      </p:sp>
      <p:sp>
        <p:nvSpPr>
          <p:cNvPr id="10" name="Text Box 11">
            <a:extLst>
              <a:ext uri="{FF2B5EF4-FFF2-40B4-BE49-F238E27FC236}">
                <a16:creationId xmlns:a16="http://schemas.microsoft.com/office/drawing/2014/main" id="{8691DF14-4072-054A-8611-CD7A14EF09C8}"/>
              </a:ext>
            </a:extLst>
          </p:cNvPr>
          <p:cNvSpPr txBox="1">
            <a:spLocks noChangeArrowheads="1"/>
          </p:cNvSpPr>
          <p:nvPr/>
        </p:nvSpPr>
        <p:spPr bwMode="auto">
          <a:xfrm>
            <a:off x="1824038" y="3429001"/>
            <a:ext cx="3263900" cy="1939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zh-TW" sz="1800" b="1" dirty="0">
                <a:latin typeface="Arial" panose="020B0604020202020204" pitchFamily="34" charset="0"/>
              </a:rPr>
              <a:t>PRAGMATICS</a:t>
            </a:r>
          </a:p>
          <a:p>
            <a:pPr eaLnBrk="1" hangingPunct="1">
              <a:spcBef>
                <a:spcPct val="0"/>
              </a:spcBef>
              <a:buClrTx/>
              <a:buSzTx/>
              <a:buFontTx/>
              <a:buNone/>
            </a:pPr>
            <a:endParaRPr lang="en-US" altLang="zh-TW" sz="1800" b="1" dirty="0">
              <a:latin typeface="Arial" panose="020B0604020202020204" pitchFamily="34" charset="0"/>
            </a:endParaRPr>
          </a:p>
          <a:p>
            <a:pPr eaLnBrk="1" hangingPunct="1">
              <a:spcBef>
                <a:spcPct val="0"/>
              </a:spcBef>
              <a:buClrTx/>
              <a:buSzTx/>
              <a:buFontTx/>
              <a:buNone/>
            </a:pPr>
            <a:r>
              <a:rPr lang="en-US" altLang="zh-TW" sz="1800" dirty="0">
                <a:latin typeface="Arial" panose="020B0604020202020204" pitchFamily="34" charset="0"/>
              </a:rPr>
              <a:t>Social context</a:t>
            </a:r>
          </a:p>
          <a:p>
            <a:pPr eaLnBrk="1" hangingPunct="1">
              <a:spcBef>
                <a:spcPct val="0"/>
              </a:spcBef>
              <a:buClrTx/>
              <a:buSzTx/>
              <a:buFontTx/>
              <a:buNone/>
            </a:pPr>
            <a:r>
              <a:rPr lang="en-US" altLang="zh-TW" sz="1800" dirty="0">
                <a:latin typeface="Arial" panose="020B0604020202020204" pitchFamily="34" charset="0"/>
              </a:rPr>
              <a:t>Linguistic discourse context</a:t>
            </a:r>
          </a:p>
          <a:p>
            <a:pPr eaLnBrk="1" hangingPunct="1">
              <a:spcBef>
                <a:spcPct val="0"/>
              </a:spcBef>
              <a:buClrTx/>
              <a:buSzTx/>
              <a:buFontTx/>
              <a:buNone/>
            </a:pPr>
            <a:r>
              <a:rPr lang="en-US" altLang="zh-TW" sz="1800" dirty="0">
                <a:latin typeface="Arial" panose="020B0604020202020204" pitchFamily="34" charset="0"/>
              </a:rPr>
              <a:t>Presuppositions about context</a:t>
            </a:r>
          </a:p>
          <a:p>
            <a:pPr eaLnBrk="1" hangingPunct="1">
              <a:spcBef>
                <a:spcPct val="0"/>
              </a:spcBef>
              <a:buClrTx/>
              <a:buSzTx/>
              <a:buFontTx/>
              <a:buNone/>
            </a:pPr>
            <a:r>
              <a:rPr lang="en-US" altLang="zh-TW" sz="1800" b="1" dirty="0">
                <a:solidFill>
                  <a:srgbClr val="FF0000"/>
                </a:solidFill>
                <a:latin typeface="Arial" panose="020B0604020202020204" pitchFamily="34" charset="0"/>
              </a:rPr>
              <a:t>Appropriateness </a:t>
            </a:r>
          </a:p>
          <a:p>
            <a:pPr eaLnBrk="1" hangingPunct="1">
              <a:spcBef>
                <a:spcPct val="0"/>
              </a:spcBef>
              <a:buClrTx/>
              <a:buSzTx/>
              <a:buFontTx/>
              <a:buNone/>
            </a:pPr>
            <a:r>
              <a:rPr lang="en-US" altLang="zh-TW" sz="1800" b="1" dirty="0">
                <a:solidFill>
                  <a:srgbClr val="FF0000"/>
                </a:solidFill>
                <a:latin typeface="Arial" panose="020B0604020202020204" pitchFamily="34" charset="0"/>
              </a:rPr>
              <a:t>(when, why, to whom, where, how do we use a structure?)</a:t>
            </a:r>
          </a:p>
          <a:p>
            <a:pPr eaLnBrk="1" hangingPunct="1">
              <a:spcBef>
                <a:spcPct val="0"/>
              </a:spcBef>
              <a:buClrTx/>
              <a:buSzTx/>
              <a:buFontTx/>
              <a:buNone/>
            </a:pPr>
            <a:endParaRPr lang="en-US" altLang="zh-TW" sz="1200" dirty="0">
              <a:latin typeface="Arial" panose="020B0604020202020204" pitchFamily="34" charset="0"/>
            </a:endParaRPr>
          </a:p>
        </p:txBody>
      </p:sp>
      <p:cxnSp>
        <p:nvCxnSpPr>
          <p:cNvPr id="3" name="Straight Arrow Connector 2">
            <a:extLst>
              <a:ext uri="{FF2B5EF4-FFF2-40B4-BE49-F238E27FC236}">
                <a16:creationId xmlns:a16="http://schemas.microsoft.com/office/drawing/2014/main" id="{A74BE4D1-C8F1-E64E-8567-D6E1D8357220}"/>
              </a:ext>
            </a:extLst>
          </p:cNvPr>
          <p:cNvCxnSpPr>
            <a:cxnSpLocks/>
          </p:cNvCxnSpPr>
          <p:nvPr/>
        </p:nvCxnSpPr>
        <p:spPr>
          <a:xfrm flipH="1" flipV="1">
            <a:off x="3648076" y="1196976"/>
            <a:ext cx="1800225" cy="363538"/>
          </a:xfrm>
          <a:prstGeom prst="straightConnector1">
            <a:avLst/>
          </a:prstGeom>
          <a:ln w="254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A21C22B-C374-B74B-82FC-E4521512296C}"/>
              </a:ext>
            </a:extLst>
          </p:cNvPr>
          <p:cNvCxnSpPr/>
          <p:nvPr/>
        </p:nvCxnSpPr>
        <p:spPr>
          <a:xfrm flipV="1">
            <a:off x="6743700" y="1268413"/>
            <a:ext cx="2305050" cy="584200"/>
          </a:xfrm>
          <a:prstGeom prst="straightConnector1">
            <a:avLst/>
          </a:prstGeom>
          <a:ln w="25400" cmpd="sng">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0CBB9E9-0A21-E446-8AB9-F875CB95D7D6}"/>
              </a:ext>
            </a:extLst>
          </p:cNvPr>
          <p:cNvCxnSpPr/>
          <p:nvPr/>
        </p:nvCxnSpPr>
        <p:spPr>
          <a:xfrm flipH="1">
            <a:off x="3455988" y="2819400"/>
            <a:ext cx="2424112" cy="825500"/>
          </a:xfrm>
          <a:prstGeom prst="straightConnector1">
            <a:avLst/>
          </a:prstGeom>
          <a:ln w="25400"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AE28A80-E0E6-444B-A8FA-3C0DF2D1766D}"/>
              </a:ext>
            </a:extLst>
          </p:cNvPr>
          <p:cNvCxnSpPr>
            <a:cxnSpLocks/>
          </p:cNvCxnSpPr>
          <p:nvPr/>
        </p:nvCxnSpPr>
        <p:spPr>
          <a:xfrm flipH="1">
            <a:off x="3287714" y="1431924"/>
            <a:ext cx="1492104" cy="1204915"/>
          </a:xfrm>
          <a:prstGeom prst="straightConnector1">
            <a:avLst/>
          </a:prstGeom>
          <a:ln w="254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BA169D1-C872-0A4C-9CED-CC82C12F458F}"/>
              </a:ext>
            </a:extLst>
          </p:cNvPr>
          <p:cNvCxnSpPr/>
          <p:nvPr/>
        </p:nvCxnSpPr>
        <p:spPr>
          <a:xfrm>
            <a:off x="7845425" y="1560514"/>
            <a:ext cx="630238" cy="1004887"/>
          </a:xfrm>
          <a:prstGeom prst="straightConnector1">
            <a:avLst/>
          </a:prstGeom>
          <a:ln w="25400" cmpd="sng">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3AE1605-3F57-6041-B6FD-E951FD5D294B}"/>
              </a:ext>
            </a:extLst>
          </p:cNvPr>
          <p:cNvCxnSpPr/>
          <p:nvPr/>
        </p:nvCxnSpPr>
        <p:spPr>
          <a:xfrm flipH="1">
            <a:off x="3821113" y="3251201"/>
            <a:ext cx="792162" cy="1781175"/>
          </a:xfrm>
          <a:prstGeom prst="straightConnector1">
            <a:avLst/>
          </a:prstGeom>
          <a:ln w="25400"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2" name="图片 1">
            <a:extLst>
              <a:ext uri="{FF2B5EF4-FFF2-40B4-BE49-F238E27FC236}">
                <a16:creationId xmlns:a16="http://schemas.microsoft.com/office/drawing/2014/main" id="{74A3417E-ECAD-3BF9-C740-1A36E88B312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0425" y="-854962"/>
            <a:ext cx="5011402" cy="2505701"/>
          </a:xfrm>
          <a:prstGeom prst="rect">
            <a:avLst/>
          </a:prstGeom>
        </p:spPr>
      </p:pic>
    </p:spTree>
    <p:extLst>
      <p:ext uri="{BB962C8B-B14F-4D97-AF65-F5344CB8AC3E}">
        <p14:creationId xmlns:p14="http://schemas.microsoft.com/office/powerpoint/2010/main" val="3929982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heckerboard(across)">
                                      <p:cBhvr>
                                        <p:cTn id="10" dur="500"/>
                                        <p:tgtEl>
                                          <p:spTgt spid="1026"/>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par>
                                <p:cTn id="23" presetID="14" presetClass="entr" presetSubtype="1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randombar(horizontal)">
                                      <p:cBhvr>
                                        <p:cTn id="25" dur="500"/>
                                        <p:tgtEl>
                                          <p:spTgt spid="2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randombar(horizontal)">
                                      <p:cBhvr>
                                        <p:cTn id="31" dur="500"/>
                                        <p:tgtEl>
                                          <p:spTgt spid="31"/>
                                        </p:tgtEl>
                                      </p:cBhvr>
                                    </p:animEffect>
                                  </p:childTnLst>
                                </p:cTn>
                              </p:par>
                              <p:par>
                                <p:cTn id="32" presetID="14" presetClass="entr" presetSubtype="1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randombar(horizontal)">
                                      <p:cBhvr>
                                        <p:cTn id="34" dur="500"/>
                                        <p:tgtEl>
                                          <p:spTgt spid="15"/>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29EB97C-867B-2F4F-A966-3B1568C16EA9}"/>
              </a:ext>
            </a:extLst>
          </p:cNvPr>
          <p:cNvSpPr>
            <a:spLocks noGrp="1"/>
          </p:cNvSpPr>
          <p:nvPr>
            <p:ph idx="1"/>
          </p:nvPr>
        </p:nvSpPr>
        <p:spPr>
          <a:xfrm>
            <a:off x="1638302" y="620714"/>
            <a:ext cx="9419557" cy="4643437"/>
          </a:xfrm>
        </p:spPr>
        <p:txBody>
          <a:bodyPr>
            <a:normAutofit/>
          </a:bodyPr>
          <a:lstStyle/>
          <a:p>
            <a:pPr marL="274320" indent="-274320">
              <a:buClr>
                <a:schemeClr val="accent3"/>
              </a:buClr>
              <a:buNone/>
              <a:defRPr/>
            </a:pPr>
            <a:r>
              <a:rPr lang="en-GB" dirty="0"/>
              <a:t>                    </a:t>
            </a:r>
          </a:p>
          <a:p>
            <a:pPr marL="274320" indent="-274320">
              <a:buClr>
                <a:schemeClr val="accent3"/>
              </a:buClr>
              <a:buNone/>
              <a:defRPr/>
            </a:pPr>
            <a:r>
              <a:rPr lang="en-GB" dirty="0"/>
              <a:t>                    </a:t>
            </a:r>
            <a:r>
              <a:rPr lang="en-GB" b="1" dirty="0"/>
              <a:t>My bag is heavy. </a:t>
            </a:r>
          </a:p>
          <a:p>
            <a:pPr marL="274320" indent="-274320">
              <a:buClr>
                <a:schemeClr val="accent3"/>
              </a:buClr>
              <a:buNone/>
              <a:defRPr/>
            </a:pPr>
            <a:r>
              <a:rPr lang="en-GB" dirty="0">
                <a:highlight>
                  <a:srgbClr val="00FFFF"/>
                </a:highlight>
              </a:rPr>
              <a:t>Structure</a:t>
            </a:r>
            <a:r>
              <a:rPr lang="en-GB" dirty="0"/>
              <a:t>:  subject+(</a:t>
            </a:r>
            <a:r>
              <a:rPr lang="en-GB" dirty="0" err="1"/>
              <a:t>be+adjective</a:t>
            </a:r>
            <a:r>
              <a:rPr lang="en-GB" dirty="0"/>
              <a:t> ) predicative </a:t>
            </a:r>
          </a:p>
          <a:p>
            <a:pPr marL="274320" indent="-274320">
              <a:buClr>
                <a:schemeClr val="accent3"/>
              </a:buClr>
              <a:buNone/>
              <a:defRPr/>
            </a:pPr>
            <a:r>
              <a:rPr lang="en-GB" dirty="0">
                <a:highlight>
                  <a:srgbClr val="00FF00"/>
                </a:highlight>
              </a:rPr>
              <a:t>Meaning</a:t>
            </a:r>
            <a:r>
              <a:rPr lang="en-GB" dirty="0"/>
              <a:t>:    heavy</a:t>
            </a:r>
            <a:r>
              <a:rPr lang="zh-CN" altLang="en-US" dirty="0"/>
              <a:t> </a:t>
            </a:r>
            <a:r>
              <a:rPr lang="en-GB" dirty="0"/>
              <a:t>bag</a:t>
            </a:r>
            <a:r>
              <a:rPr lang="zh-CN" altLang="en-US" dirty="0"/>
              <a:t> </a:t>
            </a:r>
            <a:r>
              <a:rPr lang="en-US" altLang="zh-CN" dirty="0"/>
              <a:t>which</a:t>
            </a:r>
            <a:r>
              <a:rPr lang="zh-CN" altLang="en-US" dirty="0"/>
              <a:t> </a:t>
            </a:r>
            <a:r>
              <a:rPr lang="en-US" altLang="zh-CN" dirty="0"/>
              <a:t>belongs</a:t>
            </a:r>
            <a:r>
              <a:rPr lang="zh-CN" altLang="en-US" dirty="0"/>
              <a:t> </a:t>
            </a:r>
            <a:r>
              <a:rPr lang="en-US" altLang="zh-CN" dirty="0"/>
              <a:t>to</a:t>
            </a:r>
            <a:r>
              <a:rPr lang="zh-CN" altLang="en-US" dirty="0"/>
              <a:t> </a:t>
            </a:r>
            <a:r>
              <a:rPr lang="en-US" altLang="zh-CN" dirty="0"/>
              <a:t>me</a:t>
            </a:r>
            <a:endParaRPr lang="en-GB" dirty="0"/>
          </a:p>
          <a:p>
            <a:pPr marL="274320" indent="-274320">
              <a:buClr>
                <a:schemeClr val="accent3"/>
              </a:buClr>
              <a:buNone/>
              <a:defRPr/>
            </a:pPr>
            <a:r>
              <a:rPr lang="en-GB" dirty="0">
                <a:highlight>
                  <a:srgbClr val="FFFF00"/>
                </a:highlight>
              </a:rPr>
              <a:t>Pragmatics</a:t>
            </a:r>
            <a:r>
              <a:rPr lang="en-GB" dirty="0"/>
              <a:t>:  </a:t>
            </a:r>
          </a:p>
          <a:p>
            <a:pPr marL="514350" indent="-514350">
              <a:buClr>
                <a:schemeClr val="accent3"/>
              </a:buClr>
              <a:buFont typeface="+mj-lt"/>
              <a:buAutoNum type="arabicPeriod"/>
              <a:defRPr/>
            </a:pPr>
            <a:r>
              <a:rPr lang="en-GB" sz="2400" dirty="0"/>
              <a:t> </a:t>
            </a:r>
            <a:r>
              <a:rPr lang="en-US" altLang="zh-CN" sz="2000" b="1" dirty="0"/>
              <a:t>A straightforward statement, telling the hearer that his bag is heavy.</a:t>
            </a:r>
          </a:p>
          <a:p>
            <a:pPr marL="514350" indent="-514350">
              <a:buClr>
                <a:schemeClr val="accent3"/>
              </a:buClr>
              <a:buFont typeface="+mj-lt"/>
              <a:buAutoNum type="arabicPeriod"/>
              <a:defRPr/>
            </a:pPr>
            <a:r>
              <a:rPr lang="en-US" altLang="zh-CN" sz="2000" b="1" dirty="0"/>
              <a:t>An indirect, polite request, asking the hearer to help him carry the bag. </a:t>
            </a:r>
          </a:p>
          <a:p>
            <a:pPr marL="514350" indent="-514350">
              <a:buClr>
                <a:schemeClr val="accent3"/>
              </a:buClr>
              <a:buFont typeface="+mj-lt"/>
              <a:buAutoNum type="arabicPeriod"/>
              <a:defRPr/>
            </a:pPr>
            <a:r>
              <a:rPr lang="en-US" altLang="zh-CN" sz="2000" b="1" dirty="0"/>
              <a:t>A declining of someone’s request for help. </a:t>
            </a:r>
          </a:p>
          <a:p>
            <a:pPr marL="514350" indent="-514350">
              <a:buClr>
                <a:schemeClr val="accent3"/>
              </a:buClr>
              <a:buFont typeface="+mj-lt"/>
              <a:buAutoNum type="arabicPeriod"/>
              <a:defRPr/>
            </a:pPr>
            <a:r>
              <a:rPr lang="en-US" altLang="zh-CN" sz="2000" b="1" dirty="0"/>
              <a:t>What else? </a:t>
            </a:r>
          </a:p>
          <a:p>
            <a:pPr marL="514350" indent="-514350">
              <a:buClr>
                <a:schemeClr val="accent3"/>
              </a:buClr>
              <a:buFont typeface="+mj-lt"/>
              <a:buAutoNum type="arabicPeriod"/>
              <a:defRPr/>
            </a:pPr>
            <a:r>
              <a:rPr lang="en-US" altLang="zh-CN" sz="2000" b="1" dirty="0"/>
              <a:t>A complaint, to show off, to compare</a:t>
            </a:r>
          </a:p>
          <a:p>
            <a:pPr marL="274320" indent="-274320">
              <a:buClr>
                <a:schemeClr val="accent3"/>
              </a:buClr>
              <a:buNone/>
              <a:defRPr/>
            </a:pPr>
            <a:endParaRPr lang="en-GB" dirty="0"/>
          </a:p>
        </p:txBody>
      </p:sp>
      <p:sp>
        <p:nvSpPr>
          <p:cNvPr id="26628" name="灯片编号占位符 4">
            <a:extLst>
              <a:ext uri="{FF2B5EF4-FFF2-40B4-BE49-F238E27FC236}">
                <a16:creationId xmlns:a16="http://schemas.microsoft.com/office/drawing/2014/main" id="{C89AB9C4-FE36-464E-96A8-E5F9303C276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a:spcBef>
                <a:spcPct val="0"/>
              </a:spcBef>
              <a:buClrTx/>
              <a:buSzTx/>
              <a:buFontTx/>
              <a:buNone/>
            </a:pPr>
            <a:fld id="{7BE00CB1-42E3-1F47-9208-6ACF15B6ADB0}" type="slidenum">
              <a:rPr lang="en-GB" altLang="en-US" sz="1200">
                <a:solidFill>
                  <a:srgbClr val="045C75"/>
                </a:solidFill>
              </a:rPr>
              <a:pPr>
                <a:spcBef>
                  <a:spcPct val="0"/>
                </a:spcBef>
                <a:buClrTx/>
                <a:buSzTx/>
                <a:buFontTx/>
                <a:buNone/>
              </a:pPr>
              <a:t>14</a:t>
            </a:fld>
            <a:endParaRPr lang="en-GB" altLang="en-US" sz="1200">
              <a:solidFill>
                <a:srgbClr val="045C75"/>
              </a:solidFill>
            </a:endParaRPr>
          </a:p>
        </p:txBody>
      </p:sp>
      <p:sp>
        <p:nvSpPr>
          <p:cNvPr id="2" name="Cloud Callout 1">
            <a:extLst>
              <a:ext uri="{FF2B5EF4-FFF2-40B4-BE49-F238E27FC236}">
                <a16:creationId xmlns:a16="http://schemas.microsoft.com/office/drawing/2014/main" id="{DDECD4A1-3406-0E4C-9D75-778387BECA17}"/>
              </a:ext>
            </a:extLst>
          </p:cNvPr>
          <p:cNvSpPr/>
          <p:nvPr/>
        </p:nvSpPr>
        <p:spPr>
          <a:xfrm>
            <a:off x="1919287" y="4939230"/>
            <a:ext cx="8353425" cy="153511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3200" b="1" dirty="0"/>
              <a:t>Jump off the building, now! </a:t>
            </a:r>
          </a:p>
        </p:txBody>
      </p:sp>
      <p:pic>
        <p:nvPicPr>
          <p:cNvPr id="4" name="图片 3">
            <a:extLst>
              <a:ext uri="{FF2B5EF4-FFF2-40B4-BE49-F238E27FC236}">
                <a16:creationId xmlns:a16="http://schemas.microsoft.com/office/drawing/2014/main" id="{62120C1C-62C8-9568-98D7-41F9FCD4914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0425" y="-854962"/>
            <a:ext cx="5011402" cy="2505701"/>
          </a:xfrm>
          <a:prstGeom prst="rect">
            <a:avLst/>
          </a:prstGeom>
        </p:spPr>
      </p:pic>
    </p:spTree>
    <p:extLst>
      <p:ext uri="{BB962C8B-B14F-4D97-AF65-F5344CB8AC3E}">
        <p14:creationId xmlns:p14="http://schemas.microsoft.com/office/powerpoint/2010/main" val="891888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heckerboard(across)">
                                      <p:cBhvr>
                                        <p:cTn id="13" dur="500"/>
                                        <p:tgtEl>
                                          <p:spTgt spid="3">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heckerboard(across)">
                                      <p:cBhvr>
                                        <p:cTn id="18" dur="500"/>
                                        <p:tgtEl>
                                          <p:spTgt spid="3">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heckerboard(across)">
                                      <p:cBhvr>
                                        <p:cTn id="23" dur="500"/>
                                        <p:tgtEl>
                                          <p:spTgt spid="3">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heckerboard(across)">
                                      <p:cBhvr>
                                        <p:cTn id="28" dur="500"/>
                                        <p:tgtEl>
                                          <p:spTgt spid="3">
                                            <p:txEl>
                                              <p:pRg st="6" end="6"/>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heckerboard(across)">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checkerboard(across)">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checkerboard(across)">
                                      <p:cBhvr>
                                        <p:cTn id="43" dur="500"/>
                                        <p:tgtEl>
                                          <p:spTgt spid="3">
                                            <p:txEl>
                                              <p:pRg st="9" end="9"/>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Empty speech bubbles">
            <a:extLst>
              <a:ext uri="{FF2B5EF4-FFF2-40B4-BE49-F238E27FC236}">
                <a16:creationId xmlns:a16="http://schemas.microsoft.com/office/drawing/2014/main" id="{E56664E5-F06D-90AD-C027-FD74A6BC6370}"/>
              </a:ext>
            </a:extLst>
          </p:cNvPr>
          <p:cNvPicPr>
            <a:picLocks noChangeAspect="1"/>
          </p:cNvPicPr>
          <p:nvPr/>
        </p:nvPicPr>
        <p:blipFill rotWithShape="1">
          <a:blip r:embed="rId2"/>
          <a:srcRect l="30617" r="22122"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D253AC-162C-C94C-8AB9-F8F615AEB9DD}"/>
              </a:ext>
            </a:extLst>
          </p:cNvPr>
          <p:cNvSpPr>
            <a:spLocks noGrp="1"/>
          </p:cNvSpPr>
          <p:nvPr>
            <p:ph type="title"/>
          </p:nvPr>
        </p:nvSpPr>
        <p:spPr>
          <a:xfrm>
            <a:off x="1039394" y="2807603"/>
            <a:ext cx="3234894" cy="1325563"/>
          </a:xfrm>
        </p:spPr>
        <p:txBody>
          <a:bodyPr>
            <a:normAutofit/>
          </a:bodyPr>
          <a:lstStyle/>
          <a:p>
            <a:pPr algn="ctr"/>
            <a:r>
              <a:rPr lang="en-US" sz="3000" b="1" dirty="0"/>
              <a:t>Teacher Cognition </a:t>
            </a:r>
            <a:br>
              <a:rPr lang="en-US" sz="2800" b="1" dirty="0"/>
            </a:br>
            <a:br>
              <a:rPr lang="en-US" sz="2800" dirty="0"/>
            </a:br>
            <a:r>
              <a:rPr lang="en-US" sz="2800" dirty="0"/>
              <a:t>Does it matter? </a:t>
            </a:r>
          </a:p>
        </p:txBody>
      </p:sp>
      <p:sp>
        <p:nvSpPr>
          <p:cNvPr id="3" name="Content Placeholder 2">
            <a:extLst>
              <a:ext uri="{FF2B5EF4-FFF2-40B4-BE49-F238E27FC236}">
                <a16:creationId xmlns:a16="http://schemas.microsoft.com/office/drawing/2014/main" id="{75BFA61F-DD19-D640-9DC5-5860B976A64D}"/>
              </a:ext>
            </a:extLst>
          </p:cNvPr>
          <p:cNvSpPr>
            <a:spLocks noGrp="1"/>
          </p:cNvSpPr>
          <p:nvPr>
            <p:ph idx="1"/>
          </p:nvPr>
        </p:nvSpPr>
        <p:spPr>
          <a:xfrm>
            <a:off x="5692704" y="1294715"/>
            <a:ext cx="5721484" cy="4351338"/>
          </a:xfrm>
        </p:spPr>
        <p:txBody>
          <a:bodyPr>
            <a:normAutofit/>
          </a:bodyPr>
          <a:lstStyle/>
          <a:p>
            <a:pPr marL="0" indent="0">
              <a:buNone/>
            </a:pPr>
            <a:endParaRPr lang="en-US" sz="2400" dirty="0"/>
          </a:p>
          <a:p>
            <a:pPr marL="0" indent="0">
              <a:buNone/>
            </a:pPr>
            <a:r>
              <a:rPr lang="en-GB" sz="2400" dirty="0"/>
              <a:t>What teachers think, know, and believe and the relationships of these mental constructs  is closely related to what teachers do in the language teaching classroom. </a:t>
            </a:r>
          </a:p>
          <a:p>
            <a:pPr marL="0" indent="0">
              <a:buNone/>
            </a:pPr>
            <a:endParaRPr lang="en-GB" sz="2400" dirty="0"/>
          </a:p>
          <a:p>
            <a:pPr marL="0" indent="0">
              <a:buNone/>
            </a:pPr>
            <a:r>
              <a:rPr lang="en-GB" sz="2400" dirty="0"/>
              <a:t>                                                    Borg, 2003, p81</a:t>
            </a:r>
          </a:p>
          <a:p>
            <a:pPr marL="0" indent="0">
              <a:buNone/>
            </a:pPr>
            <a:r>
              <a:rPr lang="en-GB" sz="2400" dirty="0"/>
              <a:t> </a:t>
            </a:r>
          </a:p>
          <a:p>
            <a:pPr marL="0" indent="0">
              <a:buNone/>
            </a:pPr>
            <a:r>
              <a:rPr lang="en-GB" sz="2400" dirty="0"/>
              <a:t>Key words: beliefs, with/out enjoyment, comfort zone, desire to change</a:t>
            </a:r>
            <a:endParaRPr lang="en-US" sz="2400" dirty="0"/>
          </a:p>
        </p:txBody>
      </p:sp>
      <p:pic>
        <p:nvPicPr>
          <p:cNvPr id="4" name="图片 3">
            <a:extLst>
              <a:ext uri="{FF2B5EF4-FFF2-40B4-BE49-F238E27FC236}">
                <a16:creationId xmlns:a16="http://schemas.microsoft.com/office/drawing/2014/main" id="{52F901E9-126F-E5E7-16C8-D7FF2CD17C3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0425" y="-854962"/>
            <a:ext cx="5011402" cy="2505701"/>
          </a:xfrm>
          <a:prstGeom prst="rect">
            <a:avLst/>
          </a:prstGeom>
        </p:spPr>
      </p:pic>
    </p:spTree>
    <p:extLst>
      <p:ext uri="{BB962C8B-B14F-4D97-AF65-F5344CB8AC3E}">
        <p14:creationId xmlns:p14="http://schemas.microsoft.com/office/powerpoint/2010/main" val="2617617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DEB62-BDF0-6840-9FD9-02F1F9F3B6C6}"/>
              </a:ext>
            </a:extLst>
          </p:cNvPr>
          <p:cNvSpPr>
            <a:spLocks noGrp="1"/>
          </p:cNvSpPr>
          <p:nvPr>
            <p:ph type="title"/>
          </p:nvPr>
        </p:nvSpPr>
        <p:spPr>
          <a:xfrm>
            <a:off x="774589" y="815876"/>
            <a:ext cx="10515599" cy="932688"/>
          </a:xfrm>
        </p:spPr>
        <p:txBody>
          <a:bodyPr vert="horz" lIns="91440" tIns="45720" rIns="91440" bIns="45720" rtlCol="0" anchor="b">
            <a:normAutofit/>
          </a:bodyPr>
          <a:lstStyle/>
          <a:p>
            <a:r>
              <a:rPr lang="en-US" sz="3000" b="1" kern="1200" dirty="0" err="1">
                <a:solidFill>
                  <a:schemeClr val="tx1"/>
                </a:solidFill>
                <a:latin typeface="+mj-lt"/>
                <a:ea typeface="+mj-ea"/>
                <a:cs typeface="+mj-cs"/>
              </a:rPr>
              <a:t>Grammaring</a:t>
            </a:r>
            <a:r>
              <a:rPr lang="en-US" sz="3000" b="1" kern="1200" dirty="0">
                <a:solidFill>
                  <a:schemeClr val="tx1"/>
                </a:solidFill>
                <a:latin typeface="+mj-lt"/>
                <a:ea typeface="+mj-ea"/>
                <a:cs typeface="+mj-cs"/>
              </a:rPr>
              <a:t> </a:t>
            </a:r>
            <a:br>
              <a:rPr lang="en-US" sz="2200" kern="1200" dirty="0">
                <a:solidFill>
                  <a:schemeClr val="tx1"/>
                </a:solidFill>
                <a:latin typeface="+mj-lt"/>
                <a:ea typeface="+mj-ea"/>
                <a:cs typeface="+mj-cs"/>
              </a:rPr>
            </a:br>
            <a:r>
              <a:rPr lang="en-US" sz="2200" kern="1200" dirty="0">
                <a:solidFill>
                  <a:schemeClr val="tx1"/>
                </a:solidFill>
                <a:latin typeface="+mj-lt"/>
                <a:ea typeface="+mj-ea"/>
                <a:cs typeface="+mj-cs"/>
              </a:rPr>
              <a:t>The process of ‘adding ‘to language to cope with the demands imposed by distance. </a:t>
            </a:r>
          </a:p>
        </p:txBody>
      </p:sp>
      <p:pic>
        <p:nvPicPr>
          <p:cNvPr id="5" name="Content Placeholder 4" descr="Diagram&#10;&#10;Description automatically generated">
            <a:extLst>
              <a:ext uri="{FF2B5EF4-FFF2-40B4-BE49-F238E27FC236}">
                <a16:creationId xmlns:a16="http://schemas.microsoft.com/office/drawing/2014/main" id="{DA17B720-3AD9-A24E-B9B0-5399B6BC4BA1}"/>
              </a:ext>
            </a:extLst>
          </p:cNvPr>
          <p:cNvPicPr>
            <a:picLocks noGrp="1" noChangeAspect="1"/>
          </p:cNvPicPr>
          <p:nvPr>
            <p:ph idx="1"/>
          </p:nvPr>
        </p:nvPicPr>
        <p:blipFill>
          <a:blip r:embed="rId2"/>
          <a:stretch>
            <a:fillRect/>
          </a:stretch>
        </p:blipFill>
        <p:spPr>
          <a:xfrm>
            <a:off x="838200" y="1954765"/>
            <a:ext cx="10515599" cy="4258817"/>
          </a:xfrm>
          <a:prstGeom prst="rect">
            <a:avLst/>
          </a:prstGeom>
        </p:spPr>
      </p:pic>
      <p:pic>
        <p:nvPicPr>
          <p:cNvPr id="3" name="图片 2">
            <a:extLst>
              <a:ext uri="{FF2B5EF4-FFF2-40B4-BE49-F238E27FC236}">
                <a16:creationId xmlns:a16="http://schemas.microsoft.com/office/drawing/2014/main" id="{26C18107-B42E-A65F-3EC8-4F0CBD46E22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0425" y="-854962"/>
            <a:ext cx="5011402" cy="2505701"/>
          </a:xfrm>
          <a:prstGeom prst="rect">
            <a:avLst/>
          </a:prstGeom>
        </p:spPr>
      </p:pic>
    </p:spTree>
    <p:extLst>
      <p:ext uri="{BB962C8B-B14F-4D97-AF65-F5344CB8AC3E}">
        <p14:creationId xmlns:p14="http://schemas.microsoft.com/office/powerpoint/2010/main" val="4099531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2886-D6DF-1C48-A88D-E915B9D6E117}"/>
              </a:ext>
            </a:extLst>
          </p:cNvPr>
          <p:cNvSpPr>
            <a:spLocks noGrp="1"/>
          </p:cNvSpPr>
          <p:nvPr>
            <p:ph type="title"/>
          </p:nvPr>
        </p:nvSpPr>
        <p:spPr>
          <a:xfrm>
            <a:off x="1075374" y="704059"/>
            <a:ext cx="8911687" cy="1280890"/>
          </a:xfrm>
        </p:spPr>
        <p:txBody>
          <a:bodyPr>
            <a:normAutofit/>
          </a:bodyPr>
          <a:lstStyle/>
          <a:p>
            <a:r>
              <a:rPr lang="en-US" b="1" dirty="0"/>
              <a:t>Here</a:t>
            </a:r>
            <a:r>
              <a:rPr lang="zh-CN" altLang="en-US" b="1" dirty="0"/>
              <a:t> </a:t>
            </a:r>
            <a:r>
              <a:rPr lang="en-GB" altLang="zh-CN" b="1" dirty="0"/>
              <a:t>and now, social distance/register</a:t>
            </a:r>
            <a:br>
              <a:rPr lang="en-GB" altLang="zh-CN" b="1" dirty="0"/>
            </a:br>
            <a:r>
              <a:rPr lang="en-GB" altLang="zh-CN" sz="2400" dirty="0"/>
              <a:t>Where’s grammar?  </a:t>
            </a:r>
            <a:endParaRPr lang="en-US" sz="2400" dirty="0"/>
          </a:p>
        </p:txBody>
      </p:sp>
      <p:sp>
        <p:nvSpPr>
          <p:cNvPr id="3" name="Content Placeholder 2">
            <a:extLst>
              <a:ext uri="{FF2B5EF4-FFF2-40B4-BE49-F238E27FC236}">
                <a16:creationId xmlns:a16="http://schemas.microsoft.com/office/drawing/2014/main" id="{0E9FA99E-14F4-4442-A2B9-41A92A522E63}"/>
              </a:ext>
            </a:extLst>
          </p:cNvPr>
          <p:cNvSpPr>
            <a:spLocks noGrp="1"/>
          </p:cNvSpPr>
          <p:nvPr>
            <p:ph idx="1"/>
          </p:nvPr>
        </p:nvSpPr>
        <p:spPr>
          <a:xfrm>
            <a:off x="1817687" y="1905000"/>
            <a:ext cx="4268788" cy="4524376"/>
          </a:xfrm>
        </p:spPr>
        <p:txBody>
          <a:bodyPr/>
          <a:lstStyle/>
          <a:p>
            <a:r>
              <a:rPr lang="en-GB" b="1" dirty="0">
                <a:solidFill>
                  <a:srgbClr val="FF0000"/>
                </a:solidFill>
              </a:rPr>
              <a:t>A</a:t>
            </a:r>
            <a:r>
              <a:rPr lang="en-GB" b="1" dirty="0"/>
              <a:t>  </a:t>
            </a:r>
            <a:r>
              <a:rPr lang="en-GB" sz="2000" dirty="0">
                <a:solidFill>
                  <a:srgbClr val="FF0000"/>
                </a:solidFill>
              </a:rPr>
              <a:t>Coffee? </a:t>
            </a:r>
          </a:p>
          <a:p>
            <a:r>
              <a:rPr lang="en-GB" sz="2000" b="1" dirty="0"/>
              <a:t>B  </a:t>
            </a:r>
            <a:r>
              <a:rPr lang="en-GB" sz="2000" dirty="0"/>
              <a:t>Please. </a:t>
            </a:r>
          </a:p>
          <a:p>
            <a:r>
              <a:rPr lang="en-GB" sz="2000" b="1" dirty="0">
                <a:solidFill>
                  <a:srgbClr val="FF0000"/>
                </a:solidFill>
              </a:rPr>
              <a:t>A</a:t>
            </a:r>
            <a:r>
              <a:rPr lang="en-GB" sz="2000" b="1" dirty="0"/>
              <a:t>  </a:t>
            </a:r>
            <a:r>
              <a:rPr lang="en-GB" sz="2000" dirty="0">
                <a:solidFill>
                  <a:srgbClr val="FF0000"/>
                </a:solidFill>
              </a:rPr>
              <a:t>Milk? Sugar? </a:t>
            </a:r>
          </a:p>
          <a:p>
            <a:r>
              <a:rPr lang="en-GB" sz="2000" b="1" dirty="0"/>
              <a:t>B  </a:t>
            </a:r>
            <a:r>
              <a:rPr lang="en-GB" sz="2000" dirty="0"/>
              <a:t>No milk. One sugar. Thanks. </a:t>
            </a:r>
          </a:p>
          <a:p>
            <a:r>
              <a:rPr lang="en-GB" sz="2000" b="1" dirty="0">
                <a:solidFill>
                  <a:srgbClr val="FF0000"/>
                </a:solidFill>
              </a:rPr>
              <a:t>A</a:t>
            </a:r>
            <a:r>
              <a:rPr lang="en-GB" sz="2000" b="1" dirty="0"/>
              <a:t>  </a:t>
            </a:r>
            <a:r>
              <a:rPr lang="en-GB" sz="2000" dirty="0">
                <a:solidFill>
                  <a:srgbClr val="FF0000"/>
                </a:solidFill>
              </a:rPr>
              <a:t>Toast? </a:t>
            </a:r>
          </a:p>
          <a:p>
            <a:r>
              <a:rPr lang="en-GB" sz="2000" b="1" dirty="0"/>
              <a:t>B  </a:t>
            </a:r>
            <a:r>
              <a:rPr lang="en-GB" sz="2000" dirty="0"/>
              <a:t>No, thanks. </a:t>
            </a:r>
          </a:p>
          <a:p>
            <a:r>
              <a:rPr lang="en-GB" sz="2000" b="1" dirty="0">
                <a:solidFill>
                  <a:srgbClr val="FF0000"/>
                </a:solidFill>
              </a:rPr>
              <a:t>A</a:t>
            </a:r>
            <a:r>
              <a:rPr lang="en-GB" sz="2000" b="1" dirty="0"/>
              <a:t>  </a:t>
            </a:r>
            <a:r>
              <a:rPr lang="en-GB" sz="2000" dirty="0">
                <a:solidFill>
                  <a:srgbClr val="FF0000"/>
                </a:solidFill>
              </a:rPr>
              <a:t>Juice? </a:t>
            </a:r>
          </a:p>
          <a:p>
            <a:r>
              <a:rPr lang="en-GB" sz="2000" b="1" dirty="0"/>
              <a:t>B  </a:t>
            </a:r>
            <a:r>
              <a:rPr lang="en-GB" sz="2000" dirty="0" err="1"/>
              <a:t>Mmm</a:t>
            </a:r>
            <a:r>
              <a:rPr lang="en-GB" sz="2000" dirty="0"/>
              <a:t>. </a:t>
            </a:r>
          </a:p>
          <a:p>
            <a:endParaRPr lang="en-US" dirty="0"/>
          </a:p>
        </p:txBody>
      </p:sp>
      <p:sp>
        <p:nvSpPr>
          <p:cNvPr id="4" name="TextBox 3">
            <a:extLst>
              <a:ext uri="{FF2B5EF4-FFF2-40B4-BE49-F238E27FC236}">
                <a16:creationId xmlns:a16="http://schemas.microsoft.com/office/drawing/2014/main" id="{B4205FE8-8056-4C44-889E-6D4FBCD44780}"/>
              </a:ext>
            </a:extLst>
          </p:cNvPr>
          <p:cNvSpPr txBox="1"/>
          <p:nvPr/>
        </p:nvSpPr>
        <p:spPr>
          <a:xfrm>
            <a:off x="5772151" y="1762125"/>
            <a:ext cx="6557962" cy="4524315"/>
          </a:xfrm>
          <a:prstGeom prst="rect">
            <a:avLst/>
          </a:prstGeom>
          <a:noFill/>
        </p:spPr>
        <p:txBody>
          <a:bodyPr wrap="square" rtlCol="0">
            <a:spAutoFit/>
          </a:bodyPr>
          <a:lstStyle/>
          <a:p>
            <a:pPr>
              <a:lnSpc>
                <a:spcPct val="150000"/>
              </a:lnSpc>
            </a:pPr>
            <a:r>
              <a:rPr lang="en-GB" b="1" dirty="0">
                <a:solidFill>
                  <a:srgbClr val="FF0000"/>
                </a:solidFill>
              </a:rPr>
              <a:t>A </a:t>
            </a:r>
            <a:r>
              <a:rPr lang="en-GB" sz="2000" b="1" dirty="0">
                <a:solidFill>
                  <a:srgbClr val="FF0000"/>
                </a:solidFill>
              </a:rPr>
              <a:t> </a:t>
            </a:r>
            <a:r>
              <a:rPr lang="en-GB" sz="2000" dirty="0">
                <a:solidFill>
                  <a:srgbClr val="FF0000"/>
                </a:solidFill>
              </a:rPr>
              <a:t>Would you like some of this coffee? </a:t>
            </a:r>
          </a:p>
          <a:p>
            <a:pPr>
              <a:lnSpc>
                <a:spcPct val="150000"/>
              </a:lnSpc>
            </a:pPr>
            <a:r>
              <a:rPr lang="en-GB" sz="2000" b="1" dirty="0"/>
              <a:t>B  </a:t>
            </a:r>
            <a:r>
              <a:rPr lang="en-GB" sz="2000" dirty="0"/>
              <a:t>Yes, I would like some of that coffee, please. </a:t>
            </a:r>
          </a:p>
          <a:p>
            <a:pPr>
              <a:lnSpc>
                <a:spcPct val="150000"/>
              </a:lnSpc>
            </a:pPr>
            <a:r>
              <a:rPr lang="en-GB" sz="2000" b="1" dirty="0">
                <a:solidFill>
                  <a:srgbClr val="FF0000"/>
                </a:solidFill>
              </a:rPr>
              <a:t>A  </a:t>
            </a:r>
            <a:r>
              <a:rPr lang="en-GB" sz="2000" dirty="0">
                <a:solidFill>
                  <a:srgbClr val="FF0000"/>
                </a:solidFill>
              </a:rPr>
              <a:t>how would you take your coffee? </a:t>
            </a:r>
          </a:p>
          <a:p>
            <a:pPr>
              <a:lnSpc>
                <a:spcPct val="150000"/>
              </a:lnSpc>
            </a:pPr>
            <a:r>
              <a:rPr lang="en-GB" sz="2000" dirty="0">
                <a:solidFill>
                  <a:srgbClr val="FF0000"/>
                </a:solidFill>
              </a:rPr>
              <a:t>     Would you like any milk or any sugar? </a:t>
            </a:r>
          </a:p>
          <a:p>
            <a:pPr>
              <a:lnSpc>
                <a:spcPct val="150000"/>
              </a:lnSpc>
            </a:pPr>
            <a:r>
              <a:rPr lang="en-GB" sz="2000" b="1" dirty="0"/>
              <a:t>B  </a:t>
            </a:r>
            <a:r>
              <a:rPr lang="en-GB" sz="2000" dirty="0"/>
              <a:t>I don’t take milk. But I will take </a:t>
            </a:r>
            <a:r>
              <a:rPr lang="en-GB" sz="2000" dirty="0">
                <a:highlight>
                  <a:srgbClr val="FFFF00"/>
                </a:highlight>
              </a:rPr>
              <a:t>one sugar</a:t>
            </a:r>
            <a:r>
              <a:rPr lang="en-GB" sz="2000" dirty="0"/>
              <a:t>, thanks. </a:t>
            </a:r>
          </a:p>
          <a:p>
            <a:pPr>
              <a:lnSpc>
                <a:spcPct val="150000"/>
              </a:lnSpc>
            </a:pPr>
            <a:r>
              <a:rPr lang="en-GB" sz="2000" b="1" dirty="0">
                <a:solidFill>
                  <a:srgbClr val="FF0000"/>
                </a:solidFill>
              </a:rPr>
              <a:t>A  </a:t>
            </a:r>
            <a:r>
              <a:rPr lang="en-GB" sz="2000" dirty="0">
                <a:solidFill>
                  <a:srgbClr val="FF0000"/>
                </a:solidFill>
              </a:rPr>
              <a:t>Would you like some toast? </a:t>
            </a:r>
          </a:p>
          <a:p>
            <a:pPr>
              <a:lnSpc>
                <a:spcPct val="150000"/>
              </a:lnSpc>
            </a:pPr>
            <a:r>
              <a:rPr lang="en-GB" sz="2000" b="1" dirty="0"/>
              <a:t>B  </a:t>
            </a:r>
            <a:r>
              <a:rPr lang="en-GB" sz="2000" dirty="0"/>
              <a:t>I’d prefer not to have any, thanks. </a:t>
            </a:r>
          </a:p>
          <a:p>
            <a:pPr>
              <a:lnSpc>
                <a:spcPct val="150000"/>
              </a:lnSpc>
            </a:pPr>
            <a:r>
              <a:rPr lang="en-GB" sz="2000" b="1" dirty="0">
                <a:solidFill>
                  <a:srgbClr val="FF0000"/>
                </a:solidFill>
              </a:rPr>
              <a:t>A  </a:t>
            </a:r>
            <a:r>
              <a:rPr lang="en-GB" sz="2000" dirty="0">
                <a:solidFill>
                  <a:srgbClr val="FF0000"/>
                </a:solidFill>
              </a:rPr>
              <a:t>Can I offer you some juice? </a:t>
            </a:r>
          </a:p>
          <a:p>
            <a:pPr>
              <a:lnSpc>
                <a:spcPct val="150000"/>
              </a:lnSpc>
            </a:pPr>
            <a:r>
              <a:rPr lang="en-GB" sz="2000" b="1" dirty="0"/>
              <a:t>B  </a:t>
            </a:r>
            <a:r>
              <a:rPr lang="en-GB" sz="2000" dirty="0"/>
              <a:t>Yes, please. I would like some. Thank you. </a:t>
            </a:r>
          </a:p>
          <a:p>
            <a:endParaRPr lang="en-US" dirty="0"/>
          </a:p>
        </p:txBody>
      </p:sp>
      <p:pic>
        <p:nvPicPr>
          <p:cNvPr id="5" name="图片 4">
            <a:extLst>
              <a:ext uri="{FF2B5EF4-FFF2-40B4-BE49-F238E27FC236}">
                <a16:creationId xmlns:a16="http://schemas.microsoft.com/office/drawing/2014/main" id="{4CC28357-69CF-5F48-93F3-975A51F710F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0425" y="-854962"/>
            <a:ext cx="5011402" cy="2505701"/>
          </a:xfrm>
          <a:prstGeom prst="rect">
            <a:avLst/>
          </a:prstGeom>
        </p:spPr>
      </p:pic>
    </p:spTree>
    <p:extLst>
      <p:ext uri="{BB962C8B-B14F-4D97-AF65-F5344CB8AC3E}">
        <p14:creationId xmlns:p14="http://schemas.microsoft.com/office/powerpoint/2010/main" val="186031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25DF7-212B-C66A-51F1-48F68612CF43}"/>
              </a:ext>
            </a:extLst>
          </p:cNvPr>
          <p:cNvSpPr>
            <a:spLocks noGrp="1"/>
          </p:cNvSpPr>
          <p:nvPr>
            <p:ph type="title"/>
          </p:nvPr>
        </p:nvSpPr>
        <p:spPr>
          <a:xfrm>
            <a:off x="990600" y="4642583"/>
            <a:ext cx="10210800" cy="1099845"/>
          </a:xfrm>
        </p:spPr>
        <p:txBody>
          <a:bodyPr vert="horz" lIns="91440" tIns="45720" rIns="91440" bIns="45720" rtlCol="0" anchor="b">
            <a:normAutofit/>
          </a:bodyPr>
          <a:lstStyle/>
          <a:p>
            <a:pPr algn="ctr"/>
            <a:r>
              <a:rPr lang="en-US" sz="6000" dirty="0"/>
              <a:t>Two  sugar</a:t>
            </a:r>
            <a:r>
              <a:rPr lang="en-US" sz="6000" dirty="0">
                <a:highlight>
                  <a:srgbClr val="FFFF00"/>
                </a:highlight>
              </a:rPr>
              <a:t>s</a:t>
            </a:r>
            <a:r>
              <a:rPr lang="en-US" sz="6000" dirty="0"/>
              <a:t>, please </a:t>
            </a:r>
          </a:p>
        </p:txBody>
      </p:sp>
      <p:sp>
        <p:nvSpPr>
          <p:cNvPr id="1035" name="Rectangle 1034">
            <a:extLst>
              <a:ext uri="{FF2B5EF4-FFF2-40B4-BE49-F238E27FC236}">
                <a16:creationId xmlns:a16="http://schemas.microsoft.com/office/drawing/2014/main" id="{FF638861-22F4-42BD-AB54-580F4FFF9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405745"/>
          </a:xfrm>
          <a:prstGeom prst="rect">
            <a:avLst/>
          </a:prstGeom>
          <a:solidFill>
            <a:srgbClr val="3D5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ounded Rectangle 26">
            <a:extLst>
              <a:ext uri="{FF2B5EF4-FFF2-40B4-BE49-F238E27FC236}">
                <a16:creationId xmlns:a16="http://schemas.microsoft.com/office/drawing/2014/main" id="{6CACE173-0A3A-4306-B76C-60A0714C31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3" y="320843"/>
            <a:ext cx="3657600" cy="370806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design lesson from a sugar stick | by Antony Faby | Muzli - Design  Inspiration">
            <a:extLst>
              <a:ext uri="{FF2B5EF4-FFF2-40B4-BE49-F238E27FC236}">
                <a16:creationId xmlns:a16="http://schemas.microsoft.com/office/drawing/2014/main" id="{4F9AD8F0-C3C2-0016-4728-38A0563775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27306" y="1107710"/>
            <a:ext cx="3246120" cy="2134323"/>
          </a:xfrm>
          <a:prstGeom prst="rect">
            <a:avLst/>
          </a:prstGeom>
          <a:noFill/>
          <a:extLst>
            <a:ext uri="{909E8E84-426E-40DD-AFC4-6F175D3DCCD1}">
              <a14:hiddenFill xmlns:a14="http://schemas.microsoft.com/office/drawing/2010/main">
                <a:solidFill>
                  <a:srgbClr val="FFFFFF"/>
                </a:solidFill>
              </a14:hiddenFill>
            </a:ext>
          </a:extLst>
        </p:spPr>
      </p:pic>
      <p:sp>
        <p:nvSpPr>
          <p:cNvPr id="1039" name="Rounded Rectangle 26">
            <a:extLst>
              <a:ext uri="{FF2B5EF4-FFF2-40B4-BE49-F238E27FC236}">
                <a16:creationId xmlns:a16="http://schemas.microsoft.com/office/drawing/2014/main" id="{BE5996B0-F3AC-4A78-A5EF-139FD3495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7198" y="320842"/>
            <a:ext cx="3657600" cy="370806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White Sugar Sachets - English Script (1000)">
            <a:extLst>
              <a:ext uri="{FF2B5EF4-FFF2-40B4-BE49-F238E27FC236}">
                <a16:creationId xmlns:a16="http://schemas.microsoft.com/office/drawing/2014/main" id="{0AC458CF-7F7C-C9F4-BF52-946BFFE9F78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77510" y="556807"/>
            <a:ext cx="3236976" cy="3236976"/>
          </a:xfrm>
          <a:prstGeom prst="rect">
            <a:avLst/>
          </a:prstGeom>
          <a:noFill/>
          <a:extLst>
            <a:ext uri="{909E8E84-426E-40DD-AFC4-6F175D3DCCD1}">
              <a14:hiddenFill xmlns:a14="http://schemas.microsoft.com/office/drawing/2010/main">
                <a:solidFill>
                  <a:srgbClr val="FFFFFF"/>
                </a:solidFill>
              </a14:hiddenFill>
            </a:ext>
          </a:extLst>
        </p:spPr>
      </p:pic>
      <p:sp>
        <p:nvSpPr>
          <p:cNvPr id="1041" name="Rounded Rectangle 26">
            <a:extLst>
              <a:ext uri="{FF2B5EF4-FFF2-40B4-BE49-F238E27FC236}">
                <a16:creationId xmlns:a16="http://schemas.microsoft.com/office/drawing/2014/main" id="{347C85EF-9B88-46AF-B40D-70F2DDDE1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2834" y="320842"/>
            <a:ext cx="3657600" cy="370806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17,494 Teaspoon Of Sugar Images, Stock Photos &amp; Vectors | Shutterstock">
            <a:extLst>
              <a:ext uri="{FF2B5EF4-FFF2-40B4-BE49-F238E27FC236}">
                <a16:creationId xmlns:a16="http://schemas.microsoft.com/office/drawing/2014/main" id="{FBA810F1-0CB2-DB2C-4083-4899B1285E6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18574" y="946565"/>
            <a:ext cx="3246120" cy="24499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FE9728B-00F3-0C0F-FD95-729511F4EF1E}"/>
              </a:ext>
            </a:extLst>
          </p:cNvPr>
          <p:cNvSpPr/>
          <p:nvPr/>
        </p:nvSpPr>
        <p:spPr>
          <a:xfrm>
            <a:off x="990600" y="3242033"/>
            <a:ext cx="2199167" cy="7868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stick</a:t>
            </a:r>
            <a:r>
              <a:rPr lang="en-US" dirty="0"/>
              <a:t> </a:t>
            </a:r>
          </a:p>
        </p:txBody>
      </p:sp>
      <p:sp>
        <p:nvSpPr>
          <p:cNvPr id="5" name="Rectangle 4">
            <a:extLst>
              <a:ext uri="{FF2B5EF4-FFF2-40B4-BE49-F238E27FC236}">
                <a16:creationId xmlns:a16="http://schemas.microsoft.com/office/drawing/2014/main" id="{71CE36E3-CE4F-B43A-1629-8A58CBE0F0FF}"/>
              </a:ext>
            </a:extLst>
          </p:cNvPr>
          <p:cNvSpPr/>
          <p:nvPr/>
        </p:nvSpPr>
        <p:spPr>
          <a:xfrm>
            <a:off x="4996414" y="3242033"/>
            <a:ext cx="2199167" cy="7868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sachet </a:t>
            </a:r>
            <a:r>
              <a:rPr lang="en-US" dirty="0"/>
              <a:t> </a:t>
            </a:r>
          </a:p>
        </p:txBody>
      </p:sp>
      <p:sp>
        <p:nvSpPr>
          <p:cNvPr id="6" name="Rectangle 5">
            <a:extLst>
              <a:ext uri="{FF2B5EF4-FFF2-40B4-BE49-F238E27FC236}">
                <a16:creationId xmlns:a16="http://schemas.microsoft.com/office/drawing/2014/main" id="{BFE9728B-00F3-0C0F-FD95-729511F4EF1E}"/>
              </a:ext>
            </a:extLst>
          </p:cNvPr>
          <p:cNvSpPr/>
          <p:nvPr/>
        </p:nvSpPr>
        <p:spPr>
          <a:xfrm>
            <a:off x="8996118" y="3242033"/>
            <a:ext cx="2199167" cy="7868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dirty="0"/>
              <a:t>teaspoon</a:t>
            </a:r>
            <a:r>
              <a:rPr lang="en-US" dirty="0"/>
              <a:t> </a:t>
            </a:r>
          </a:p>
        </p:txBody>
      </p:sp>
      <p:pic>
        <p:nvPicPr>
          <p:cNvPr id="3" name="图片 2">
            <a:extLst>
              <a:ext uri="{FF2B5EF4-FFF2-40B4-BE49-F238E27FC236}">
                <a16:creationId xmlns:a16="http://schemas.microsoft.com/office/drawing/2014/main" id="{7D48AC7E-1D3A-B29D-68E6-A08305616A9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2724" y="5171724"/>
            <a:ext cx="5229138" cy="2614569"/>
          </a:xfrm>
          <a:prstGeom prst="rect">
            <a:avLst/>
          </a:prstGeom>
        </p:spPr>
      </p:pic>
    </p:spTree>
    <p:extLst>
      <p:ext uri="{BB962C8B-B14F-4D97-AF65-F5344CB8AC3E}">
        <p14:creationId xmlns:p14="http://schemas.microsoft.com/office/powerpoint/2010/main" val="2801503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126ED-396E-C747-907D-55FEFD7B91AD}"/>
              </a:ext>
            </a:extLst>
          </p:cNvPr>
          <p:cNvSpPr>
            <a:spLocks noGrp="1"/>
          </p:cNvSpPr>
          <p:nvPr>
            <p:ph type="title"/>
          </p:nvPr>
        </p:nvSpPr>
        <p:spPr>
          <a:xfrm>
            <a:off x="4965430" y="629266"/>
            <a:ext cx="6586491" cy="1676603"/>
          </a:xfrm>
        </p:spPr>
        <p:txBody>
          <a:bodyPr>
            <a:normAutofit/>
          </a:bodyPr>
          <a:lstStyle/>
          <a:p>
            <a:r>
              <a:rPr lang="en-US" sz="5400" b="1" dirty="0"/>
              <a:t>Conceptual</a:t>
            </a:r>
            <a:r>
              <a:rPr lang="en-US" sz="5400" dirty="0"/>
              <a:t> </a:t>
            </a:r>
          </a:p>
        </p:txBody>
      </p:sp>
      <p:sp>
        <p:nvSpPr>
          <p:cNvPr id="3" name="Content Placeholder 2">
            <a:extLst>
              <a:ext uri="{FF2B5EF4-FFF2-40B4-BE49-F238E27FC236}">
                <a16:creationId xmlns:a16="http://schemas.microsoft.com/office/drawing/2014/main" id="{12A5233D-3FE0-3B44-9A3F-790E147D11C8}"/>
              </a:ext>
            </a:extLst>
          </p:cNvPr>
          <p:cNvSpPr>
            <a:spLocks noGrp="1"/>
          </p:cNvSpPr>
          <p:nvPr>
            <p:ph idx="1"/>
          </p:nvPr>
        </p:nvSpPr>
        <p:spPr>
          <a:xfrm>
            <a:off x="4965431" y="2438400"/>
            <a:ext cx="6586489" cy="3785419"/>
          </a:xfrm>
        </p:spPr>
        <p:txBody>
          <a:bodyPr>
            <a:normAutofit/>
          </a:bodyPr>
          <a:lstStyle/>
          <a:p>
            <a:pPr marL="0" indent="0">
              <a:buNone/>
            </a:pPr>
            <a:endParaRPr lang="en-GB" sz="2400"/>
          </a:p>
          <a:p>
            <a:pPr marL="0" indent="0">
              <a:buNone/>
            </a:pPr>
            <a:endParaRPr lang="en-GB" sz="2400"/>
          </a:p>
          <a:p>
            <a:pPr marL="0" indent="0">
              <a:buNone/>
            </a:pPr>
            <a:r>
              <a:rPr lang="en-GB" sz="2400"/>
              <a:t>I’m not rich. I can’t buy a big house.</a:t>
            </a:r>
          </a:p>
          <a:p>
            <a:pPr marL="0" indent="0">
              <a:buNone/>
            </a:pPr>
            <a:br>
              <a:rPr lang="en-GB" sz="2400"/>
            </a:br>
            <a:r>
              <a:rPr lang="en-GB" sz="2400"/>
              <a:t>If I were richer, I’d be able to buy a bigger house.</a:t>
            </a:r>
          </a:p>
          <a:p>
            <a:pPr marL="0" indent="0">
              <a:buNone/>
            </a:pPr>
            <a:br>
              <a:rPr lang="en-GB" sz="2400"/>
            </a:br>
            <a:r>
              <a:rPr lang="en-GB" sz="2400"/>
              <a:t>If I’d been richer, I’d have been able to buy a bigger house. </a:t>
            </a:r>
          </a:p>
          <a:p>
            <a:endParaRPr lang="en-US" sz="2400"/>
          </a:p>
        </p:txBody>
      </p:sp>
      <p:pic>
        <p:nvPicPr>
          <p:cNvPr id="5" name="Picture 4" descr="Interior of dark warehouse">
            <a:extLst>
              <a:ext uri="{FF2B5EF4-FFF2-40B4-BE49-F238E27FC236}">
                <a16:creationId xmlns:a16="http://schemas.microsoft.com/office/drawing/2014/main" id="{2FC2BB72-2F9D-1505-AAA9-5434F619C40D}"/>
              </a:ext>
            </a:extLst>
          </p:cNvPr>
          <p:cNvPicPr>
            <a:picLocks noChangeAspect="1"/>
          </p:cNvPicPr>
          <p:nvPr/>
        </p:nvPicPr>
        <p:blipFill rotWithShape="1">
          <a:blip r:embed="rId2"/>
          <a:srcRect l="35563" r="26416"/>
          <a:stretch/>
        </p:blipFill>
        <p:spPr>
          <a:xfrm>
            <a:off x="0" y="533841"/>
            <a:ext cx="4444779" cy="6140453"/>
          </a:xfrm>
          <a:prstGeom prst="rect">
            <a:avLst/>
          </a:prstGeom>
          <a:effectLst/>
        </p:spPr>
      </p:pic>
      <p:pic>
        <p:nvPicPr>
          <p:cNvPr id="4" name="图片 3">
            <a:extLst>
              <a:ext uri="{FF2B5EF4-FFF2-40B4-BE49-F238E27FC236}">
                <a16:creationId xmlns:a16="http://schemas.microsoft.com/office/drawing/2014/main" id="{4566C045-93BB-2BC9-367B-3B5076077F7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5841" y="-958329"/>
            <a:ext cx="5011402" cy="2505701"/>
          </a:xfrm>
          <a:prstGeom prst="rect">
            <a:avLst/>
          </a:prstGeom>
        </p:spPr>
      </p:pic>
    </p:spTree>
    <p:extLst>
      <p:ext uri="{BB962C8B-B14F-4D97-AF65-F5344CB8AC3E}">
        <p14:creationId xmlns:p14="http://schemas.microsoft.com/office/powerpoint/2010/main" val="1783775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09EA3-AC3A-80DB-219B-63B195BE8F0D}"/>
              </a:ext>
            </a:extLst>
          </p:cNvPr>
          <p:cNvSpPr>
            <a:spLocks noGrp="1"/>
          </p:cNvSpPr>
          <p:nvPr>
            <p:ph type="title"/>
          </p:nvPr>
        </p:nvSpPr>
        <p:spPr>
          <a:xfrm>
            <a:off x="838200" y="639545"/>
            <a:ext cx="10515600" cy="1325563"/>
          </a:xfrm>
        </p:spPr>
        <p:txBody>
          <a:bodyPr/>
          <a:lstStyle/>
          <a:p>
            <a:r>
              <a:rPr lang="en-US" dirty="0"/>
              <a:t>Some good websites</a:t>
            </a:r>
          </a:p>
        </p:txBody>
      </p:sp>
      <p:sp>
        <p:nvSpPr>
          <p:cNvPr id="3" name="Content Placeholder 2">
            <a:extLst>
              <a:ext uri="{FF2B5EF4-FFF2-40B4-BE49-F238E27FC236}">
                <a16:creationId xmlns:a16="http://schemas.microsoft.com/office/drawing/2014/main" id="{0476E059-5AD1-8EC3-98DE-1056F8A2A3D7}"/>
              </a:ext>
            </a:extLst>
          </p:cNvPr>
          <p:cNvSpPr>
            <a:spLocks noGrp="1"/>
          </p:cNvSpPr>
          <p:nvPr>
            <p:ph idx="1"/>
          </p:nvPr>
        </p:nvSpPr>
        <p:spPr>
          <a:xfrm>
            <a:off x="838200" y="1825625"/>
            <a:ext cx="10515600" cy="3730048"/>
          </a:xfrm>
        </p:spPr>
        <p:txBody>
          <a:bodyPr/>
          <a:lstStyle/>
          <a:p>
            <a:pPr marL="0" indent="0">
              <a:buNone/>
            </a:pPr>
            <a:r>
              <a:rPr lang="en-US" dirty="0">
                <a:hlinkClick r:id="rId2"/>
              </a:rPr>
              <a:t>https://www.teachingenglish.org.uk</a:t>
            </a:r>
            <a:r>
              <a:rPr lang="en-US" dirty="0"/>
              <a:t> </a:t>
            </a:r>
          </a:p>
          <a:p>
            <a:pPr marL="0" indent="0">
              <a:buNone/>
            </a:pPr>
            <a:r>
              <a:rPr lang="en-US" dirty="0" err="1"/>
              <a:t>LearningEnglish</a:t>
            </a:r>
            <a:r>
              <a:rPr lang="en-US" dirty="0"/>
              <a:t> Kids: </a:t>
            </a:r>
            <a:r>
              <a:rPr lang="en-US" dirty="0">
                <a:hlinkClick r:id="rId3"/>
              </a:rPr>
              <a:t>https://learnenglishkids.britishcouncil.org/short-stories</a:t>
            </a:r>
            <a:r>
              <a:rPr lang="en-US" dirty="0"/>
              <a:t> </a:t>
            </a:r>
          </a:p>
          <a:p>
            <a:pPr marL="0" indent="0">
              <a:buNone/>
            </a:pPr>
            <a:r>
              <a:rPr lang="en-US" dirty="0">
                <a:hlinkClick r:id="rId4"/>
              </a:rPr>
              <a:t>https://www.bbc.co.uk/learningenglish/english/</a:t>
            </a:r>
            <a:r>
              <a:rPr lang="en-US" dirty="0"/>
              <a:t> </a:t>
            </a:r>
          </a:p>
          <a:p>
            <a:pPr marL="0" indent="0">
              <a:buNone/>
            </a:pPr>
            <a:r>
              <a:rPr lang="en-US" dirty="0">
                <a:hlinkClick r:id="rId5"/>
              </a:rPr>
              <a:t>https://www.twinkl.com.cn</a:t>
            </a:r>
            <a:endParaRPr lang="en-US" dirty="0"/>
          </a:p>
          <a:p>
            <a:pPr marL="0" indent="0">
              <a:buNone/>
            </a:pPr>
            <a:r>
              <a:rPr lang="en-US" dirty="0">
                <a:hlinkClick r:id="rId6"/>
              </a:rPr>
              <a:t>https://www.flo-joe.co.uk</a:t>
            </a:r>
            <a:r>
              <a:rPr lang="en-US" dirty="0"/>
              <a:t>  </a:t>
            </a:r>
          </a:p>
          <a:p>
            <a:pPr marL="0" indent="0">
              <a:buNone/>
            </a:pPr>
            <a:r>
              <a:rPr lang="en-US" dirty="0">
                <a:hlinkClick r:id="rId7"/>
              </a:rPr>
              <a:t>https://www.ted.com</a:t>
            </a:r>
            <a:r>
              <a:rPr lang="en-US" dirty="0"/>
              <a:t> </a:t>
            </a:r>
          </a:p>
          <a:p>
            <a:pPr marL="0" indent="0">
              <a:buNone/>
            </a:pPr>
            <a:endParaRPr lang="en-US" dirty="0"/>
          </a:p>
        </p:txBody>
      </p:sp>
      <p:pic>
        <p:nvPicPr>
          <p:cNvPr id="5" name="图片 4">
            <a:extLst>
              <a:ext uri="{FF2B5EF4-FFF2-40B4-BE49-F238E27FC236}">
                <a16:creationId xmlns:a16="http://schemas.microsoft.com/office/drawing/2014/main" id="{CD2E0EBC-3B56-8B07-441C-8EF5D364F3ED}"/>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0425" y="-854962"/>
            <a:ext cx="5011402" cy="2505701"/>
          </a:xfrm>
          <a:prstGeom prst="rect">
            <a:avLst/>
          </a:prstGeom>
        </p:spPr>
      </p:pic>
    </p:spTree>
    <p:extLst>
      <p:ext uri="{BB962C8B-B14F-4D97-AF65-F5344CB8AC3E}">
        <p14:creationId xmlns:p14="http://schemas.microsoft.com/office/powerpoint/2010/main" val="1197059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id="{787900AF-3ED0-4C02-A309-3984EBBD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20">
            <a:extLst>
              <a:ext uri="{FF2B5EF4-FFF2-40B4-BE49-F238E27FC236}">
                <a16:creationId xmlns:a16="http://schemas.microsoft.com/office/drawing/2014/main" id="{8DEDEE5C-3126-4336-A7D4-9277AF5A0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138" y="559407"/>
            <a:ext cx="5109725"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A7F308F7-33A3-A043-8B30-64C9B58C96DC}"/>
              </a:ext>
            </a:extLst>
          </p:cNvPr>
          <p:cNvPicPr>
            <a:picLocks noChangeAspect="1"/>
          </p:cNvPicPr>
          <p:nvPr/>
        </p:nvPicPr>
        <p:blipFill>
          <a:blip r:embed="rId2"/>
          <a:stretch>
            <a:fillRect/>
          </a:stretch>
        </p:blipFill>
        <p:spPr>
          <a:xfrm>
            <a:off x="392393" y="789858"/>
            <a:ext cx="5289983" cy="6343757"/>
          </a:xfrm>
          <a:prstGeom prst="rect">
            <a:avLst/>
          </a:prstGeom>
          <a:effectLst/>
        </p:spPr>
      </p:pic>
      <p:sp>
        <p:nvSpPr>
          <p:cNvPr id="9" name="Content Placeholder 8">
            <a:extLst>
              <a:ext uri="{FF2B5EF4-FFF2-40B4-BE49-F238E27FC236}">
                <a16:creationId xmlns:a16="http://schemas.microsoft.com/office/drawing/2014/main" id="{888180B1-25DB-10BA-229E-A28B3FA46FBA}"/>
              </a:ext>
            </a:extLst>
          </p:cNvPr>
          <p:cNvSpPr>
            <a:spLocks noGrp="1"/>
          </p:cNvSpPr>
          <p:nvPr>
            <p:ph idx="1"/>
          </p:nvPr>
        </p:nvSpPr>
        <p:spPr>
          <a:xfrm>
            <a:off x="6589138" y="1141229"/>
            <a:ext cx="4953932" cy="3779520"/>
          </a:xfrm>
        </p:spPr>
        <p:txBody>
          <a:bodyPr>
            <a:normAutofit/>
          </a:bodyPr>
          <a:lstStyle/>
          <a:p>
            <a:pPr marL="0" indent="0">
              <a:buNone/>
            </a:pPr>
            <a:r>
              <a:rPr lang="en-US" sz="4500" b="1" dirty="0"/>
              <a:t>Social </a:t>
            </a:r>
          </a:p>
          <a:p>
            <a:pPr marL="0" indent="0">
              <a:buNone/>
            </a:pPr>
            <a:endParaRPr lang="en-US" sz="4500" b="1" dirty="0"/>
          </a:p>
          <a:p>
            <a:pPr marL="0" indent="0">
              <a:buNone/>
            </a:pPr>
            <a:r>
              <a:rPr lang="en-US" sz="4500" b="1" dirty="0"/>
              <a:t>formality/register </a:t>
            </a:r>
          </a:p>
        </p:txBody>
      </p:sp>
      <p:pic>
        <p:nvPicPr>
          <p:cNvPr id="2" name="图片 1">
            <a:extLst>
              <a:ext uri="{FF2B5EF4-FFF2-40B4-BE49-F238E27FC236}">
                <a16:creationId xmlns:a16="http://schemas.microsoft.com/office/drawing/2014/main" id="{7ACD0F30-048A-D2AC-60B8-D68DCD8B9D4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2474" y="-969059"/>
            <a:ext cx="5011402" cy="2505701"/>
          </a:xfrm>
          <a:prstGeom prst="rect">
            <a:avLst/>
          </a:prstGeom>
        </p:spPr>
      </p:pic>
    </p:spTree>
    <p:extLst>
      <p:ext uri="{BB962C8B-B14F-4D97-AF65-F5344CB8AC3E}">
        <p14:creationId xmlns:p14="http://schemas.microsoft.com/office/powerpoint/2010/main" val="1817516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1E831E-95D9-C748-8D53-18621F8B72E9}"/>
              </a:ext>
            </a:extLst>
          </p:cNvPr>
          <p:cNvSpPr>
            <a:spLocks noGrp="1"/>
          </p:cNvSpPr>
          <p:nvPr>
            <p:ph idx="1"/>
          </p:nvPr>
        </p:nvSpPr>
        <p:spPr>
          <a:xfrm>
            <a:off x="2014538" y="600075"/>
            <a:ext cx="9490074" cy="5572125"/>
          </a:xfrm>
        </p:spPr>
        <p:txBody>
          <a:bodyPr>
            <a:normAutofit fontScale="92500" lnSpcReduction="10000"/>
          </a:bodyPr>
          <a:lstStyle/>
          <a:p>
            <a:pPr marL="0" indent="0">
              <a:buNone/>
            </a:pPr>
            <a:endParaRPr lang="en-GB" sz="2400" dirty="0"/>
          </a:p>
          <a:p>
            <a:pPr marL="0" indent="0">
              <a:lnSpc>
                <a:spcPct val="150000"/>
              </a:lnSpc>
              <a:buNone/>
            </a:pPr>
            <a:r>
              <a:rPr lang="en-GB" sz="2400" dirty="0"/>
              <a:t>Can I open the window? </a:t>
            </a:r>
          </a:p>
          <a:p>
            <a:pPr marL="0" indent="0">
              <a:lnSpc>
                <a:spcPct val="150000"/>
              </a:lnSpc>
              <a:buNone/>
            </a:pPr>
            <a:r>
              <a:rPr lang="en-GB" sz="2400" dirty="0"/>
              <a:t>Could I open the window?</a:t>
            </a:r>
            <a:br>
              <a:rPr lang="en-GB" sz="2400" dirty="0"/>
            </a:br>
            <a:r>
              <a:rPr lang="en-GB" sz="2400" dirty="0"/>
              <a:t>Is it OK if I open the window?</a:t>
            </a:r>
            <a:br>
              <a:rPr lang="en-GB" sz="2400" dirty="0"/>
            </a:br>
            <a:r>
              <a:rPr lang="en-GB" sz="2400" dirty="0"/>
              <a:t>Do you mind if I open the window?</a:t>
            </a:r>
            <a:br>
              <a:rPr lang="en-GB" sz="2400" dirty="0"/>
            </a:br>
            <a:r>
              <a:rPr lang="en-GB" sz="2400" dirty="0"/>
              <a:t>Could I possibly open the window?</a:t>
            </a:r>
            <a:br>
              <a:rPr lang="en-GB" sz="2400" dirty="0"/>
            </a:br>
            <a:r>
              <a:rPr lang="en-GB" sz="2400" dirty="0"/>
              <a:t>Would it be OK if I opened the window?</a:t>
            </a:r>
            <a:br>
              <a:rPr lang="en-GB" sz="2400" dirty="0"/>
            </a:br>
            <a:r>
              <a:rPr lang="en-GB" sz="2400" dirty="0"/>
              <a:t>Would you mind if I opened the window?</a:t>
            </a:r>
            <a:br>
              <a:rPr lang="en-GB" sz="2400" dirty="0"/>
            </a:br>
            <a:r>
              <a:rPr lang="en-GB" sz="2400" dirty="0"/>
              <a:t>Would you mind at all if I opened the window?</a:t>
            </a:r>
            <a:br>
              <a:rPr lang="en-GB" sz="2400" dirty="0"/>
            </a:br>
            <a:r>
              <a:rPr lang="en-GB" sz="2400" dirty="0"/>
              <a:t>Do you think it would be OK if I opened the window?</a:t>
            </a:r>
            <a:br>
              <a:rPr lang="en-GB" sz="2400" dirty="0"/>
            </a:br>
            <a:r>
              <a:rPr lang="en-GB" sz="2400" dirty="0"/>
              <a:t>I was wondering if it would be possible to open the window? </a:t>
            </a:r>
          </a:p>
          <a:p>
            <a:pPr marL="0" indent="0">
              <a:buNone/>
            </a:pPr>
            <a:endParaRPr lang="en-US" dirty="0"/>
          </a:p>
        </p:txBody>
      </p:sp>
      <p:pic>
        <p:nvPicPr>
          <p:cNvPr id="2" name="图片 1">
            <a:extLst>
              <a:ext uri="{FF2B5EF4-FFF2-40B4-BE49-F238E27FC236}">
                <a16:creationId xmlns:a16="http://schemas.microsoft.com/office/drawing/2014/main" id="{15C74F95-B4B3-5A44-BB00-C6BE9F64E1C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0425" y="-854962"/>
            <a:ext cx="5011402" cy="2505701"/>
          </a:xfrm>
          <a:prstGeom prst="rect">
            <a:avLst/>
          </a:prstGeom>
        </p:spPr>
      </p:pic>
    </p:spTree>
    <p:extLst>
      <p:ext uri="{BB962C8B-B14F-4D97-AF65-F5344CB8AC3E}">
        <p14:creationId xmlns:p14="http://schemas.microsoft.com/office/powerpoint/2010/main" val="1279149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046E6-1F1C-E142-A56E-E302465F807C}"/>
              </a:ext>
            </a:extLst>
          </p:cNvPr>
          <p:cNvSpPr>
            <a:spLocks noGrp="1"/>
          </p:cNvSpPr>
          <p:nvPr>
            <p:ph type="title"/>
          </p:nvPr>
        </p:nvSpPr>
        <p:spPr>
          <a:xfrm>
            <a:off x="2176226" y="324073"/>
            <a:ext cx="9247187" cy="1280890"/>
          </a:xfrm>
        </p:spPr>
        <p:txBody>
          <a:bodyPr>
            <a:normAutofit fontScale="90000"/>
          </a:bodyPr>
          <a:lstStyle/>
          <a:p>
            <a:r>
              <a:rPr lang="en-US" dirty="0"/>
              <a:t>The importance of being polite in English </a:t>
            </a:r>
          </a:p>
        </p:txBody>
      </p:sp>
      <p:pic>
        <p:nvPicPr>
          <p:cNvPr id="5" name="Content Placeholder 4">
            <a:extLst>
              <a:ext uri="{FF2B5EF4-FFF2-40B4-BE49-F238E27FC236}">
                <a16:creationId xmlns:a16="http://schemas.microsoft.com/office/drawing/2014/main" id="{82830E45-73DF-A345-9C60-C3A27B0ECEC3}"/>
              </a:ext>
            </a:extLst>
          </p:cNvPr>
          <p:cNvPicPr>
            <a:picLocks noGrp="1" noChangeAspect="1"/>
          </p:cNvPicPr>
          <p:nvPr>
            <p:ph idx="1"/>
          </p:nvPr>
        </p:nvPicPr>
        <p:blipFill>
          <a:blip r:embed="rId2"/>
          <a:stretch>
            <a:fillRect/>
          </a:stretch>
        </p:blipFill>
        <p:spPr>
          <a:xfrm>
            <a:off x="2614613" y="1400175"/>
            <a:ext cx="8370414" cy="5457825"/>
          </a:xfrm>
        </p:spPr>
      </p:pic>
      <p:sp>
        <p:nvSpPr>
          <p:cNvPr id="3" name="Rectangle 2">
            <a:extLst>
              <a:ext uri="{FF2B5EF4-FFF2-40B4-BE49-F238E27FC236}">
                <a16:creationId xmlns:a16="http://schemas.microsoft.com/office/drawing/2014/main" id="{1684CB7A-8E0D-4AB4-48AF-521CBAD138CE}"/>
              </a:ext>
            </a:extLst>
          </p:cNvPr>
          <p:cNvSpPr/>
          <p:nvPr/>
        </p:nvSpPr>
        <p:spPr>
          <a:xfrm>
            <a:off x="8569842" y="2317898"/>
            <a:ext cx="2147777" cy="138223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图片 3">
            <a:extLst>
              <a:ext uri="{FF2B5EF4-FFF2-40B4-BE49-F238E27FC236}">
                <a16:creationId xmlns:a16="http://schemas.microsoft.com/office/drawing/2014/main" id="{99E14F6F-98C7-A9BA-1FA1-974EE20E3DF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0425" y="-854962"/>
            <a:ext cx="5011402" cy="2505701"/>
          </a:xfrm>
          <a:prstGeom prst="rect">
            <a:avLst/>
          </a:prstGeom>
        </p:spPr>
      </p:pic>
    </p:spTree>
    <p:extLst>
      <p:ext uri="{BB962C8B-B14F-4D97-AF65-F5344CB8AC3E}">
        <p14:creationId xmlns:p14="http://schemas.microsoft.com/office/powerpoint/2010/main" val="357532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BCF2D8-F462-0A4D-AC3D-385C90CCAB60}"/>
              </a:ext>
            </a:extLst>
          </p:cNvPr>
          <p:cNvSpPr>
            <a:spLocks noGrp="1"/>
          </p:cNvSpPr>
          <p:nvPr>
            <p:ph type="title"/>
          </p:nvPr>
        </p:nvSpPr>
        <p:spPr>
          <a:xfrm>
            <a:off x="4654296" y="329184"/>
            <a:ext cx="6894576" cy="1783080"/>
          </a:xfrm>
        </p:spPr>
        <p:txBody>
          <a:bodyPr vert="horz" lIns="91440" tIns="45720" rIns="91440" bIns="45720" rtlCol="0" anchor="b">
            <a:normAutofit/>
          </a:bodyPr>
          <a:lstStyle/>
          <a:p>
            <a:r>
              <a:rPr lang="en-US" sz="3400" dirty="0"/>
              <a:t>Change ‘</a:t>
            </a:r>
            <a:r>
              <a:rPr lang="en-US" sz="3400" b="1" dirty="0">
                <a:highlight>
                  <a:srgbClr val="00FFFF"/>
                </a:highlight>
              </a:rPr>
              <a:t>I need to borrow some money from you</a:t>
            </a:r>
            <a:r>
              <a:rPr lang="en-US" sz="3400" dirty="0"/>
              <a:t>’ into more acceptable and appropriate English</a:t>
            </a:r>
          </a:p>
        </p:txBody>
      </p:sp>
      <p:pic>
        <p:nvPicPr>
          <p:cNvPr id="5" name="Picture 4" descr="White calculator">
            <a:extLst>
              <a:ext uri="{FF2B5EF4-FFF2-40B4-BE49-F238E27FC236}">
                <a16:creationId xmlns:a16="http://schemas.microsoft.com/office/drawing/2014/main" id="{E4BA812E-3E1A-41A8-20D3-9D7089C7A4B1}"/>
              </a:ext>
            </a:extLst>
          </p:cNvPr>
          <p:cNvPicPr>
            <a:picLocks noChangeAspect="1"/>
          </p:cNvPicPr>
          <p:nvPr/>
        </p:nvPicPr>
        <p:blipFill rotWithShape="1">
          <a:blip r:embed="rId2"/>
          <a:srcRect l="11562" r="48994"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2C94220-E5CC-A345-1F20-168D4DF0465A}"/>
              </a:ext>
            </a:extLst>
          </p:cNvPr>
          <p:cNvSpPr txBox="1"/>
          <p:nvPr/>
        </p:nvSpPr>
        <p:spPr>
          <a:xfrm>
            <a:off x="4314054" y="3759141"/>
            <a:ext cx="6894576" cy="1451982"/>
          </a:xfrm>
          <a:prstGeom prst="rect">
            <a:avLst/>
          </a:prstGeom>
        </p:spPr>
        <p:txBody>
          <a:bodyPr vert="horz" lIns="91440" tIns="45720" rIns="91440" bIns="45720" rtlCol="0">
            <a:normAutofit/>
          </a:bodyPr>
          <a:lstStyle/>
          <a:p>
            <a:pPr algn="ctr">
              <a:lnSpc>
                <a:spcPct val="150000"/>
              </a:lnSpc>
              <a:spcAft>
                <a:spcPts val="600"/>
              </a:spcAft>
            </a:pPr>
            <a:r>
              <a:rPr lang="en-US" sz="3000" dirty="0"/>
              <a:t>How much grammar do you think you need in this situation? </a:t>
            </a:r>
          </a:p>
        </p:txBody>
      </p:sp>
      <p:pic>
        <p:nvPicPr>
          <p:cNvPr id="4" name="图片 3">
            <a:extLst>
              <a:ext uri="{FF2B5EF4-FFF2-40B4-BE49-F238E27FC236}">
                <a16:creationId xmlns:a16="http://schemas.microsoft.com/office/drawing/2014/main" id="{3D0C1A5F-986A-8B6D-8547-1F1B8701E57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0425" y="-854962"/>
            <a:ext cx="5011402" cy="2505701"/>
          </a:xfrm>
          <a:prstGeom prst="rect">
            <a:avLst/>
          </a:prstGeom>
        </p:spPr>
      </p:pic>
    </p:spTree>
    <p:extLst>
      <p:ext uri="{BB962C8B-B14F-4D97-AF65-F5344CB8AC3E}">
        <p14:creationId xmlns:p14="http://schemas.microsoft.com/office/powerpoint/2010/main" val="3888915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D5F92-6B98-B64B-B621-03A4F71FAF0C}"/>
              </a:ext>
            </a:extLst>
          </p:cNvPr>
          <p:cNvSpPr>
            <a:spLocks noGrp="1"/>
          </p:cNvSpPr>
          <p:nvPr>
            <p:ph type="title"/>
          </p:nvPr>
        </p:nvSpPr>
        <p:spPr>
          <a:xfrm>
            <a:off x="852492" y="829444"/>
            <a:ext cx="10515600" cy="1325563"/>
          </a:xfrm>
        </p:spPr>
        <p:txBody>
          <a:bodyPr>
            <a:noAutofit/>
          </a:bodyPr>
          <a:lstStyle/>
          <a:p>
            <a:r>
              <a:rPr lang="en-US" sz="3600" b="1" dirty="0"/>
              <a:t>Instead of ‘I need to borrow some money from you’ which can sound a bit blunt and impolite, we could say: </a:t>
            </a:r>
          </a:p>
        </p:txBody>
      </p:sp>
      <p:sp>
        <p:nvSpPr>
          <p:cNvPr id="3" name="Content Placeholder 2">
            <a:extLst>
              <a:ext uri="{FF2B5EF4-FFF2-40B4-BE49-F238E27FC236}">
                <a16:creationId xmlns:a16="http://schemas.microsoft.com/office/drawing/2014/main" id="{74079425-D11A-F642-9A85-12E8BBEE7C51}"/>
              </a:ext>
            </a:extLst>
          </p:cNvPr>
          <p:cNvSpPr>
            <a:spLocks noGrp="1"/>
          </p:cNvSpPr>
          <p:nvPr>
            <p:ph idx="1"/>
          </p:nvPr>
        </p:nvSpPr>
        <p:spPr>
          <a:xfrm>
            <a:off x="838200" y="2372979"/>
            <a:ext cx="10793818" cy="3949775"/>
          </a:xfrm>
        </p:spPr>
        <p:txBody>
          <a:bodyPr>
            <a:normAutofit/>
          </a:bodyPr>
          <a:lstStyle/>
          <a:p>
            <a:r>
              <a:rPr lang="en-US" dirty="0"/>
              <a:t>Could I possibly ask a </a:t>
            </a:r>
            <a:r>
              <a:rPr lang="en-US" dirty="0" err="1"/>
              <a:t>favour</a:t>
            </a:r>
            <a:r>
              <a:rPr lang="en-US" dirty="0"/>
              <a:t>? I am really short of money at the moment. </a:t>
            </a:r>
          </a:p>
          <a:p>
            <a:r>
              <a:rPr lang="en-US" dirty="0"/>
              <a:t>Could you kindly lend me a hand? … I will pay you back with interest ASAP I get paid from work. </a:t>
            </a:r>
          </a:p>
          <a:p>
            <a:r>
              <a:rPr lang="en-US" dirty="0"/>
              <a:t>I was wondering if you could kindly offer me some assistance.</a:t>
            </a:r>
          </a:p>
          <a:p>
            <a:r>
              <a:rPr lang="en-GB" dirty="0"/>
              <a:t>I’m really sorry to have to ask you this, but I’ve come across some unexpected financial difficulties. I’m a bit short on rent money this month. Would you be able to help me out? </a:t>
            </a:r>
            <a:endParaRPr lang="en-US" dirty="0"/>
          </a:p>
          <a:p>
            <a:pPr marL="0" indent="0">
              <a:buNone/>
            </a:pPr>
            <a:endParaRPr lang="en-US" dirty="0"/>
          </a:p>
        </p:txBody>
      </p:sp>
      <p:pic>
        <p:nvPicPr>
          <p:cNvPr id="4" name="图片 3">
            <a:extLst>
              <a:ext uri="{FF2B5EF4-FFF2-40B4-BE49-F238E27FC236}">
                <a16:creationId xmlns:a16="http://schemas.microsoft.com/office/drawing/2014/main" id="{41708A26-D0D3-359C-C7C0-8EBE370C66E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0425" y="-854962"/>
            <a:ext cx="5011402" cy="2505701"/>
          </a:xfrm>
          <a:prstGeom prst="rect">
            <a:avLst/>
          </a:prstGeom>
        </p:spPr>
      </p:pic>
    </p:spTree>
    <p:extLst>
      <p:ext uri="{BB962C8B-B14F-4D97-AF65-F5344CB8AC3E}">
        <p14:creationId xmlns:p14="http://schemas.microsoft.com/office/powerpoint/2010/main" val="171305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B234301-D7FF-3C4D-8ADD-E2B07A810B00}"/>
              </a:ext>
            </a:extLst>
          </p:cNvPr>
          <p:cNvGraphicFramePr>
            <a:graphicFrameLocks noGrp="1"/>
          </p:cNvGraphicFramePr>
          <p:nvPr>
            <p:ph idx="1"/>
            <p:extLst>
              <p:ext uri="{D42A27DB-BD31-4B8C-83A1-F6EECF244321}">
                <p14:modId xmlns:p14="http://schemas.microsoft.com/office/powerpoint/2010/main" val="3516787573"/>
              </p:ext>
            </p:extLst>
          </p:nvPr>
        </p:nvGraphicFramePr>
        <p:xfrm>
          <a:off x="616688" y="660886"/>
          <a:ext cx="10887740" cy="3400752"/>
        </p:xfrm>
        <a:graphic>
          <a:graphicData uri="http://schemas.openxmlformats.org/drawingml/2006/table">
            <a:tbl>
              <a:tblPr firstRow="1" bandRow="1">
                <a:tableStyleId>{5C22544A-7EE6-4342-B048-85BDC9FD1C3A}</a:tableStyleId>
              </a:tblPr>
              <a:tblGrid>
                <a:gridCol w="5664818">
                  <a:extLst>
                    <a:ext uri="{9D8B030D-6E8A-4147-A177-3AD203B41FA5}">
                      <a16:colId xmlns:a16="http://schemas.microsoft.com/office/drawing/2014/main" val="3152640556"/>
                    </a:ext>
                  </a:extLst>
                </a:gridCol>
                <a:gridCol w="5222922">
                  <a:extLst>
                    <a:ext uri="{9D8B030D-6E8A-4147-A177-3AD203B41FA5}">
                      <a16:colId xmlns:a16="http://schemas.microsoft.com/office/drawing/2014/main" val="2114197991"/>
                    </a:ext>
                  </a:extLst>
                </a:gridCol>
              </a:tblGrid>
              <a:tr h="3400752">
                <a:tc>
                  <a:txBody>
                    <a:bodyPr/>
                    <a:lstStyle/>
                    <a:p>
                      <a:pPr>
                        <a:lnSpc>
                          <a:spcPct val="150000"/>
                        </a:lnSpc>
                      </a:pPr>
                      <a:endParaRPr lang="en-GB" sz="2000" dirty="0"/>
                    </a:p>
                    <a:p>
                      <a:pPr>
                        <a:lnSpc>
                          <a:spcPct val="150000"/>
                        </a:lnSpc>
                      </a:pPr>
                      <a:r>
                        <a:rPr lang="en-GB" sz="2000" dirty="0"/>
                        <a:t>What did your other half/mum/daddy/daughter/son say to when when you went home yesterday afternoon?  </a:t>
                      </a:r>
                    </a:p>
                    <a:p>
                      <a:pPr>
                        <a:lnSpc>
                          <a:spcPct val="150000"/>
                        </a:lnSpc>
                      </a:pPr>
                      <a:r>
                        <a:rPr lang="en-GB" sz="2000" dirty="0"/>
                        <a:t>What did you eat last night? </a:t>
                      </a:r>
                    </a:p>
                    <a:p>
                      <a:pPr>
                        <a:lnSpc>
                          <a:spcPct val="150000"/>
                        </a:lnSpc>
                      </a:pPr>
                      <a:r>
                        <a:rPr lang="en-GB" sz="2000" dirty="0"/>
                        <a:t>When did you go to bed? </a:t>
                      </a:r>
                    </a:p>
                  </a:txBody>
                  <a:tcPr/>
                </a:tc>
                <a:tc>
                  <a:txBody>
                    <a:bodyPr/>
                    <a:lstStyle/>
                    <a:p>
                      <a:endParaRPr lang="en-GB" dirty="0"/>
                    </a:p>
                    <a:p>
                      <a:endParaRPr lang="en-GB" sz="2000" dirty="0"/>
                    </a:p>
                    <a:p>
                      <a:pPr>
                        <a:lnSpc>
                          <a:spcPct val="150000"/>
                        </a:lnSpc>
                      </a:pPr>
                      <a:r>
                        <a:rPr lang="en-GB" sz="2000" dirty="0"/>
                        <a:t>When did you get up this morning?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t>What did you have for  breakfast this morning?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t>How did you come to school today? </a:t>
                      </a:r>
                    </a:p>
                  </a:txBody>
                  <a:tcPr/>
                </a:tc>
                <a:extLst>
                  <a:ext uri="{0D108BD9-81ED-4DB2-BD59-A6C34878D82A}">
                    <a16:rowId xmlns:a16="http://schemas.microsoft.com/office/drawing/2014/main" val="3366310266"/>
                  </a:ext>
                </a:extLst>
              </a:tr>
            </a:tbl>
          </a:graphicData>
        </a:graphic>
      </p:graphicFrame>
      <p:sp>
        <p:nvSpPr>
          <p:cNvPr id="2" name="Rectangle 1">
            <a:extLst>
              <a:ext uri="{FF2B5EF4-FFF2-40B4-BE49-F238E27FC236}">
                <a16:creationId xmlns:a16="http://schemas.microsoft.com/office/drawing/2014/main" id="{20B70149-565D-6F28-4299-A27DB7C2B0FB}"/>
              </a:ext>
            </a:extLst>
          </p:cNvPr>
          <p:cNvSpPr/>
          <p:nvPr/>
        </p:nvSpPr>
        <p:spPr>
          <a:xfrm>
            <a:off x="1701944" y="5890438"/>
            <a:ext cx="8788112" cy="8612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A memory challenge with a reward: pair work</a:t>
            </a:r>
          </a:p>
        </p:txBody>
      </p:sp>
      <p:sp>
        <p:nvSpPr>
          <p:cNvPr id="3" name="Rectangle 2">
            <a:extLst>
              <a:ext uri="{FF2B5EF4-FFF2-40B4-BE49-F238E27FC236}">
                <a16:creationId xmlns:a16="http://schemas.microsoft.com/office/drawing/2014/main" id="{160C70DC-DC69-9DE9-45B3-3EDC3C0DA9CF}"/>
              </a:ext>
            </a:extLst>
          </p:cNvPr>
          <p:cNvSpPr/>
          <p:nvPr/>
        </p:nvSpPr>
        <p:spPr>
          <a:xfrm>
            <a:off x="1701944" y="4533119"/>
            <a:ext cx="8788112" cy="8612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What does it aim to practice? How would you make it a bit communicative? </a:t>
            </a:r>
          </a:p>
        </p:txBody>
      </p:sp>
      <p:pic>
        <p:nvPicPr>
          <p:cNvPr id="5" name="图片 4">
            <a:extLst>
              <a:ext uri="{FF2B5EF4-FFF2-40B4-BE49-F238E27FC236}">
                <a16:creationId xmlns:a16="http://schemas.microsoft.com/office/drawing/2014/main" id="{0B8FD3C5-45DE-DB5A-5864-67C0140B634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0425" y="-854962"/>
            <a:ext cx="5011402" cy="2505701"/>
          </a:xfrm>
          <a:prstGeom prst="rect">
            <a:avLst/>
          </a:prstGeom>
        </p:spPr>
      </p:pic>
    </p:spTree>
    <p:extLst>
      <p:ext uri="{BB962C8B-B14F-4D97-AF65-F5344CB8AC3E}">
        <p14:creationId xmlns:p14="http://schemas.microsoft.com/office/powerpoint/2010/main" val="424909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B234301-D7FF-3C4D-8ADD-E2B07A810B00}"/>
              </a:ext>
            </a:extLst>
          </p:cNvPr>
          <p:cNvGraphicFramePr>
            <a:graphicFrameLocks noGrp="1"/>
          </p:cNvGraphicFramePr>
          <p:nvPr>
            <p:ph idx="1"/>
            <p:extLst>
              <p:ext uri="{D42A27DB-BD31-4B8C-83A1-F6EECF244321}">
                <p14:modId xmlns:p14="http://schemas.microsoft.com/office/powerpoint/2010/main" val="1523367417"/>
              </p:ext>
            </p:extLst>
          </p:nvPr>
        </p:nvGraphicFramePr>
        <p:xfrm>
          <a:off x="1368568" y="1403498"/>
          <a:ext cx="9497905" cy="3402418"/>
        </p:xfrm>
        <a:graphic>
          <a:graphicData uri="http://schemas.openxmlformats.org/drawingml/2006/table">
            <a:tbl>
              <a:tblPr firstRow="1" bandRow="1">
                <a:tableStyleId>{5C22544A-7EE6-4342-B048-85BDC9FD1C3A}</a:tableStyleId>
              </a:tblPr>
              <a:tblGrid>
                <a:gridCol w="4720027">
                  <a:extLst>
                    <a:ext uri="{9D8B030D-6E8A-4147-A177-3AD203B41FA5}">
                      <a16:colId xmlns:a16="http://schemas.microsoft.com/office/drawing/2014/main" val="3152640556"/>
                    </a:ext>
                  </a:extLst>
                </a:gridCol>
                <a:gridCol w="4777878">
                  <a:extLst>
                    <a:ext uri="{9D8B030D-6E8A-4147-A177-3AD203B41FA5}">
                      <a16:colId xmlns:a16="http://schemas.microsoft.com/office/drawing/2014/main" val="2114197991"/>
                    </a:ext>
                  </a:extLst>
                </a:gridCol>
              </a:tblGrid>
              <a:tr h="3402418">
                <a:tc>
                  <a:txBody>
                    <a:bodyPr/>
                    <a:lstStyle/>
                    <a:p>
                      <a:endParaRPr lang="en-GB" sz="2400" dirty="0"/>
                    </a:p>
                    <a:p>
                      <a:pPr>
                        <a:lnSpc>
                          <a:spcPct val="200000"/>
                        </a:lnSpc>
                      </a:pPr>
                      <a:r>
                        <a:rPr lang="en-GB" sz="2400" dirty="0"/>
                        <a:t>where/ parents/ be from in China?</a:t>
                      </a:r>
                    </a:p>
                    <a:p>
                      <a:pPr>
                        <a:lnSpc>
                          <a:spcPct val="200000"/>
                        </a:lnSpc>
                      </a:pPr>
                      <a:r>
                        <a:rPr lang="en-GB" sz="2400" dirty="0"/>
                        <a:t>What/ this time two weeks ago? </a:t>
                      </a:r>
                      <a:br>
                        <a:rPr lang="en-GB" sz="2400" dirty="0"/>
                      </a:br>
                      <a:r>
                        <a:rPr lang="en-GB" sz="2400" dirty="0"/>
                        <a:t>what / do / this evening? </a:t>
                      </a:r>
                    </a:p>
                    <a:p>
                      <a:pPr>
                        <a:lnSpc>
                          <a:spcPct val="200000"/>
                        </a:lnSpc>
                      </a:pPr>
                      <a:r>
                        <a:rPr lang="en-GB" sz="2400" dirty="0"/>
                        <a:t>do any sports? </a:t>
                      </a:r>
                      <a:endParaRPr lang="en-US" sz="2400" dirty="0"/>
                    </a:p>
                  </a:txBody>
                  <a:tcPr/>
                </a:tc>
                <a:tc>
                  <a:txBody>
                    <a:bodyPr/>
                    <a:lstStyle/>
                    <a:p>
                      <a:endParaRPr lang="en-GB" sz="2400" dirty="0"/>
                    </a:p>
                    <a:p>
                      <a:endParaRPr lang="en-GB" sz="2400" dirty="0"/>
                    </a:p>
                    <a:p>
                      <a:r>
                        <a:rPr lang="en-GB" sz="2400" dirty="0"/>
                        <a:t>what /do/ last night?  </a:t>
                      </a:r>
                    </a:p>
                    <a:p>
                      <a:endParaRPr lang="en-GB" sz="2400" dirty="0"/>
                    </a:p>
                    <a:p>
                      <a:r>
                        <a:rPr lang="en-GB" sz="2400" dirty="0"/>
                        <a:t>favourite colour? </a:t>
                      </a:r>
                    </a:p>
                    <a:p>
                      <a:endParaRPr lang="en-GB" sz="24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2400" dirty="0"/>
                        <a:t>how long / teach/learn? </a:t>
                      </a:r>
                    </a:p>
                    <a:p>
                      <a:endParaRPr lang="en-US" sz="2400" dirty="0"/>
                    </a:p>
                    <a:p>
                      <a:r>
                        <a:rPr lang="en-US" sz="2400" dirty="0"/>
                        <a:t>how long/ live/ ? </a:t>
                      </a:r>
                    </a:p>
                  </a:txBody>
                  <a:tcPr/>
                </a:tc>
                <a:extLst>
                  <a:ext uri="{0D108BD9-81ED-4DB2-BD59-A6C34878D82A}">
                    <a16:rowId xmlns:a16="http://schemas.microsoft.com/office/drawing/2014/main" val="3366310266"/>
                  </a:ext>
                </a:extLst>
              </a:tr>
            </a:tbl>
          </a:graphicData>
        </a:graphic>
      </p:graphicFrame>
      <p:sp>
        <p:nvSpPr>
          <p:cNvPr id="2" name="Rectangle 1">
            <a:extLst>
              <a:ext uri="{FF2B5EF4-FFF2-40B4-BE49-F238E27FC236}">
                <a16:creationId xmlns:a16="http://schemas.microsoft.com/office/drawing/2014/main" id="{5B7BE2E5-07CD-2BE5-9CC9-32D61A3A4F11}"/>
              </a:ext>
            </a:extLst>
          </p:cNvPr>
          <p:cNvSpPr/>
          <p:nvPr/>
        </p:nvSpPr>
        <p:spPr>
          <a:xfrm>
            <a:off x="1723464" y="5234867"/>
            <a:ext cx="8788112" cy="8612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What about this one? What does it aim to practice? </a:t>
            </a:r>
          </a:p>
        </p:txBody>
      </p:sp>
      <p:pic>
        <p:nvPicPr>
          <p:cNvPr id="3" name="图片 2">
            <a:extLst>
              <a:ext uri="{FF2B5EF4-FFF2-40B4-BE49-F238E27FC236}">
                <a16:creationId xmlns:a16="http://schemas.microsoft.com/office/drawing/2014/main" id="{0C6FBB2C-CD4A-D8D7-5650-ED3CB9CEAD6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0425" y="-854962"/>
            <a:ext cx="5011402" cy="2505701"/>
          </a:xfrm>
          <a:prstGeom prst="rect">
            <a:avLst/>
          </a:prstGeom>
        </p:spPr>
      </p:pic>
    </p:spTree>
    <p:extLst>
      <p:ext uri="{BB962C8B-B14F-4D97-AF65-F5344CB8AC3E}">
        <p14:creationId xmlns:p14="http://schemas.microsoft.com/office/powerpoint/2010/main" val="1158646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4118E4-CB23-E94B-B16E-DD0A696E8750}"/>
              </a:ext>
            </a:extLst>
          </p:cNvPr>
          <p:cNvPicPr>
            <a:picLocks noChangeAspect="1"/>
          </p:cNvPicPr>
          <p:nvPr/>
        </p:nvPicPr>
        <p:blipFill>
          <a:blip r:embed="rId3"/>
          <a:stretch>
            <a:fillRect/>
          </a:stretch>
        </p:blipFill>
        <p:spPr>
          <a:xfrm>
            <a:off x="326065" y="1008071"/>
            <a:ext cx="4851235" cy="5786317"/>
          </a:xfrm>
          <a:prstGeom prst="rect">
            <a:avLst/>
          </a:prstGeom>
        </p:spPr>
      </p:pic>
      <p:sp>
        <p:nvSpPr>
          <p:cNvPr id="4" name="Rectangle 3">
            <a:extLst>
              <a:ext uri="{FF2B5EF4-FFF2-40B4-BE49-F238E27FC236}">
                <a16:creationId xmlns:a16="http://schemas.microsoft.com/office/drawing/2014/main" id="{FF69C1F3-1456-56B3-2063-06A9B247BF53}"/>
              </a:ext>
            </a:extLst>
          </p:cNvPr>
          <p:cNvSpPr/>
          <p:nvPr/>
        </p:nvSpPr>
        <p:spPr>
          <a:xfrm>
            <a:off x="2640845" y="1754587"/>
            <a:ext cx="221673" cy="207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5" name="TextBox 4">
            <a:extLst>
              <a:ext uri="{FF2B5EF4-FFF2-40B4-BE49-F238E27FC236}">
                <a16:creationId xmlns:a16="http://schemas.microsoft.com/office/drawing/2014/main" id="{5F382242-E2A7-8B61-10A1-A41B96CBFBB0}"/>
              </a:ext>
            </a:extLst>
          </p:cNvPr>
          <p:cNvSpPr txBox="1"/>
          <p:nvPr/>
        </p:nvSpPr>
        <p:spPr>
          <a:xfrm>
            <a:off x="5749732" y="609600"/>
            <a:ext cx="6116203" cy="6247864"/>
          </a:xfrm>
          <a:prstGeom prst="rect">
            <a:avLst/>
          </a:prstGeom>
          <a:noFill/>
        </p:spPr>
        <p:txBody>
          <a:bodyPr wrap="square" rtlCol="0">
            <a:spAutoFit/>
          </a:bodyPr>
          <a:lstStyle/>
          <a:p>
            <a:r>
              <a:rPr lang="en-US" sz="2000" b="1" dirty="0">
                <a:highlight>
                  <a:srgbClr val="FFFF00"/>
                </a:highlight>
              </a:rPr>
              <a:t>Process language for supporting this activity: </a:t>
            </a:r>
          </a:p>
          <a:p>
            <a:endParaRPr lang="en-US" sz="2000" dirty="0"/>
          </a:p>
          <a:p>
            <a:r>
              <a:rPr lang="en-US" sz="1900" b="1" dirty="0"/>
              <a:t>For pre-intermediate ss</a:t>
            </a:r>
            <a:r>
              <a:rPr lang="en-US" sz="1900" dirty="0"/>
              <a:t>: The_____, _____ and ______ best represent me. I like _____ because______. I also choose a_____  because______</a:t>
            </a:r>
          </a:p>
          <a:p>
            <a:endParaRPr lang="en-US" sz="1900" dirty="0"/>
          </a:p>
          <a:p>
            <a:r>
              <a:rPr lang="en-US" sz="1900" b="1" dirty="0"/>
              <a:t>For intermediate ss: </a:t>
            </a:r>
            <a:r>
              <a:rPr lang="en-US" sz="1900" dirty="0"/>
              <a:t>I’ve chosen (a) ______, ________, _________ that I think best represent me, because I think I am_____ (or because I like doing…, prefer to…, can…) </a:t>
            </a:r>
          </a:p>
          <a:p>
            <a:endParaRPr lang="en-US" sz="1900" dirty="0"/>
          </a:p>
          <a:p>
            <a:r>
              <a:rPr lang="en-US" sz="1900" dirty="0"/>
              <a:t>For more capable students, Ter can use this activity to </a:t>
            </a:r>
            <a:r>
              <a:rPr lang="en-US" sz="1900" b="1" dirty="0"/>
              <a:t>expand</a:t>
            </a:r>
            <a:r>
              <a:rPr lang="en-US" sz="1900" dirty="0"/>
              <a:t> Ss’ vocab/lexical chunks, e.g., </a:t>
            </a:r>
          </a:p>
          <a:p>
            <a:r>
              <a:rPr lang="en-US" sz="1900" dirty="0"/>
              <a:t>family-oriented, enjoy being around my family,  DIY-minded, like to get my hands dirty, gregarious/sociable/ a people-person, (a bit of a loner/enjoy one’s own company) </a:t>
            </a:r>
          </a:p>
          <a:p>
            <a:endParaRPr lang="en-US" sz="1900" dirty="0"/>
          </a:p>
          <a:p>
            <a:r>
              <a:rPr lang="en-US" sz="1900" dirty="0"/>
              <a:t>A follow-up activity: Do you know any friends who have some of the above qualities/ personal traits? Tell your partner who that person is. Use at least 3 words from the above. </a:t>
            </a:r>
          </a:p>
          <a:p>
            <a:endParaRPr lang="en-US" dirty="0"/>
          </a:p>
        </p:txBody>
      </p:sp>
      <p:pic>
        <p:nvPicPr>
          <p:cNvPr id="6" name="图片 5">
            <a:extLst>
              <a:ext uri="{FF2B5EF4-FFF2-40B4-BE49-F238E27FC236}">
                <a16:creationId xmlns:a16="http://schemas.microsoft.com/office/drawing/2014/main" id="{2B8D174F-4FBC-0DB1-66DC-17F521C7E8EA}"/>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0425" y="-854962"/>
            <a:ext cx="5011402" cy="2505701"/>
          </a:xfrm>
          <a:prstGeom prst="rect">
            <a:avLst/>
          </a:prstGeom>
        </p:spPr>
      </p:pic>
    </p:spTree>
    <p:extLst>
      <p:ext uri="{BB962C8B-B14F-4D97-AF65-F5344CB8AC3E}">
        <p14:creationId xmlns:p14="http://schemas.microsoft.com/office/powerpoint/2010/main" val="2338234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08259C-F321-1947-88AD-9584305B0A80}"/>
              </a:ext>
            </a:extLst>
          </p:cNvPr>
          <p:cNvSpPr>
            <a:spLocks noGrp="1"/>
          </p:cNvSpPr>
          <p:nvPr>
            <p:ph type="title"/>
          </p:nvPr>
        </p:nvSpPr>
        <p:spPr>
          <a:xfrm>
            <a:off x="635000" y="640823"/>
            <a:ext cx="3418659" cy="5583148"/>
          </a:xfrm>
        </p:spPr>
        <p:txBody>
          <a:bodyPr anchor="ctr">
            <a:normAutofit/>
          </a:bodyPr>
          <a:lstStyle/>
          <a:p>
            <a:r>
              <a:rPr lang="en-US" sz="5400" b="1"/>
              <a:t>What is grammar?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D6A8F7A-9E15-0509-8376-7D97F9CE20CF}"/>
              </a:ext>
            </a:extLst>
          </p:cNvPr>
          <p:cNvGraphicFramePr>
            <a:graphicFrameLocks noGrp="1"/>
          </p:cNvGraphicFramePr>
          <p:nvPr>
            <p:ph idx="1"/>
            <p:extLst>
              <p:ext uri="{D42A27DB-BD31-4B8C-83A1-F6EECF244321}">
                <p14:modId xmlns:p14="http://schemas.microsoft.com/office/powerpoint/2010/main" val="59730558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图片 2">
            <a:extLst>
              <a:ext uri="{FF2B5EF4-FFF2-40B4-BE49-F238E27FC236}">
                <a16:creationId xmlns:a16="http://schemas.microsoft.com/office/drawing/2014/main" id="{419ABA24-E692-2C02-4C0C-849C2AD9306E}"/>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0425" y="-854962"/>
            <a:ext cx="5011402" cy="2505701"/>
          </a:xfrm>
          <a:prstGeom prst="rect">
            <a:avLst/>
          </a:prstGeom>
        </p:spPr>
      </p:pic>
    </p:spTree>
    <p:extLst>
      <p:ext uri="{BB962C8B-B14F-4D97-AF65-F5344CB8AC3E}">
        <p14:creationId xmlns:p14="http://schemas.microsoft.com/office/powerpoint/2010/main" val="2301567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CD4750-D13A-FA45-B4FB-30B590FF7E03}"/>
              </a:ext>
            </a:extLst>
          </p:cNvPr>
          <p:cNvSpPr>
            <a:spLocks noGrp="1"/>
          </p:cNvSpPr>
          <p:nvPr>
            <p:ph type="title"/>
          </p:nvPr>
        </p:nvSpPr>
        <p:spPr>
          <a:xfrm>
            <a:off x="841248" y="548640"/>
            <a:ext cx="3600860" cy="5431536"/>
          </a:xfrm>
        </p:spPr>
        <p:txBody>
          <a:bodyPr>
            <a:normAutofit/>
          </a:bodyPr>
          <a:lstStyle/>
          <a:p>
            <a:r>
              <a:rPr lang="en-US" sz="4600" b="1"/>
              <a:t>Refection,  analysis &amp; your takeaway</a:t>
            </a:r>
            <a:endParaRPr lang="en-US" sz="4600" b="1"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57088AE2-94CB-005E-F97A-0314F4B50114}"/>
              </a:ext>
            </a:extLst>
          </p:cNvPr>
          <p:cNvGraphicFramePr>
            <a:graphicFrameLocks noGrp="1"/>
          </p:cNvGraphicFramePr>
          <p:nvPr>
            <p:ph idx="1"/>
          </p:nvPr>
        </p:nvGraphicFramePr>
        <p:xfrm>
          <a:off x="5027713" y="1977656"/>
          <a:ext cx="6224335" cy="3216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图片 2">
            <a:extLst>
              <a:ext uri="{FF2B5EF4-FFF2-40B4-BE49-F238E27FC236}">
                <a16:creationId xmlns:a16="http://schemas.microsoft.com/office/drawing/2014/main" id="{59565237-A3DE-C701-225A-87D40B4730A9}"/>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0425" y="-854962"/>
            <a:ext cx="5011402" cy="2505701"/>
          </a:xfrm>
          <a:prstGeom prst="rect">
            <a:avLst/>
          </a:prstGeom>
        </p:spPr>
      </p:pic>
    </p:spTree>
    <p:extLst>
      <p:ext uri="{BB962C8B-B14F-4D97-AF65-F5344CB8AC3E}">
        <p14:creationId xmlns:p14="http://schemas.microsoft.com/office/powerpoint/2010/main" val="142677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30AEF6-2FB0-9917-5260-5F502FF7154C}"/>
              </a:ext>
            </a:extLst>
          </p:cNvPr>
          <p:cNvSpPr>
            <a:spLocks noGrp="1"/>
          </p:cNvSpPr>
          <p:nvPr>
            <p:ph type="ctrTitle"/>
          </p:nvPr>
        </p:nvSpPr>
        <p:spPr>
          <a:xfrm>
            <a:off x="1071609" y="648343"/>
            <a:ext cx="10907349" cy="1087098"/>
          </a:xfrm>
        </p:spPr>
        <p:txBody>
          <a:bodyPr vert="horz" lIns="91440" tIns="45720" rIns="91440" bIns="45720" rtlCol="0" anchor="b">
            <a:normAutofit/>
          </a:bodyPr>
          <a:lstStyle/>
          <a:p>
            <a:pPr algn="l"/>
            <a:r>
              <a:rPr lang="zh-CN" altLang="en-US" sz="2800" b="1" spc="100" dirty="0"/>
              <a:t>贵阳市英语学科带头人工作站“激励教学”</a:t>
            </a:r>
            <a:r>
              <a:rPr lang="en-US" altLang="zh-CN" sz="2800" b="1" spc="100" dirty="0"/>
              <a:t>2022</a:t>
            </a:r>
            <a:r>
              <a:rPr lang="zh-CN" altLang="en-US" sz="2800" b="1" spc="100" dirty="0"/>
              <a:t>年教师培训工作坊</a:t>
            </a:r>
            <a:endParaRPr lang="en-US" sz="2800" spc="100" dirty="0"/>
          </a:p>
        </p:txBody>
      </p:sp>
      <p:sp>
        <p:nvSpPr>
          <p:cNvPr id="3" name="Subtitle 2">
            <a:extLst>
              <a:ext uri="{FF2B5EF4-FFF2-40B4-BE49-F238E27FC236}">
                <a16:creationId xmlns:a16="http://schemas.microsoft.com/office/drawing/2014/main" id="{B3D02B34-E31F-0CD0-1EE7-F429579772D9}"/>
              </a:ext>
            </a:extLst>
          </p:cNvPr>
          <p:cNvSpPr>
            <a:spLocks noGrp="1"/>
          </p:cNvSpPr>
          <p:nvPr>
            <p:ph type="subTitle" idx="1"/>
          </p:nvPr>
        </p:nvSpPr>
        <p:spPr>
          <a:xfrm>
            <a:off x="1004432" y="2122098"/>
            <a:ext cx="5775930" cy="2584399"/>
          </a:xfrm>
        </p:spPr>
        <p:txBody>
          <a:bodyPr vert="horz" lIns="91440" tIns="45720" rIns="91440" bIns="45720" rtlCol="0" anchor="t">
            <a:normAutofit fontScale="92500" lnSpcReduction="20000"/>
          </a:bodyPr>
          <a:lstStyle/>
          <a:p>
            <a:pPr algn="l"/>
            <a:endParaRPr lang="en-US" sz="1300" dirty="0"/>
          </a:p>
          <a:p>
            <a:r>
              <a:rPr lang="en-US" sz="4300" b="1" dirty="0"/>
              <a:t>Session 9  </a:t>
            </a:r>
          </a:p>
          <a:p>
            <a:endParaRPr lang="en-US" sz="4300" b="1" dirty="0">
              <a:latin typeface="Dreaming Outloud Pro" panose="03050502040302030504" pitchFamily="66" charset="77"/>
              <a:cs typeface="Dreaming Outloud Pro" panose="03050502040302030504" pitchFamily="66" charset="77"/>
            </a:endParaRPr>
          </a:p>
          <a:p>
            <a:r>
              <a:rPr lang="en-US" sz="4300" b="1" dirty="0">
                <a:latin typeface="Dreaming Outloud Pro" panose="03050502040302030504" pitchFamily="66" charset="77"/>
                <a:cs typeface="Dreaming Outloud Pro" panose="03050502040302030504" pitchFamily="66" charset="77"/>
              </a:rPr>
              <a:t>From Grammar to </a:t>
            </a:r>
            <a:r>
              <a:rPr lang="en-US" sz="4800" b="1" dirty="0" err="1">
                <a:solidFill>
                  <a:srgbClr val="7030A0"/>
                </a:solidFill>
                <a:latin typeface="Dreaming Outloud Pro" panose="03050502040302030504" pitchFamily="66" charset="77"/>
                <a:cs typeface="Dreaming Outloud Pro" panose="03050502040302030504" pitchFamily="66" charset="77"/>
              </a:rPr>
              <a:t>Grammaring</a:t>
            </a:r>
            <a:r>
              <a:rPr lang="en-US" sz="4300" b="1" dirty="0">
                <a:latin typeface="Dreaming Outloud Pro" panose="03050502040302030504" pitchFamily="66" charset="77"/>
                <a:cs typeface="Dreaming Outloud Pro" panose="03050502040302030504" pitchFamily="66" charset="77"/>
              </a:rPr>
              <a:t>  </a:t>
            </a:r>
            <a:endParaRPr lang="en-US" sz="1300" dirty="0"/>
          </a:p>
        </p:txBody>
      </p:sp>
      <p:sp>
        <p:nvSpPr>
          <p:cNvPr id="24" name="Rectangle 2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924561D-756D-410B-973A-E68C2552C2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27" name="Rectangle 64">
              <a:extLst>
                <a:ext uri="{FF2B5EF4-FFF2-40B4-BE49-F238E27FC236}">
                  <a16:creationId xmlns:a16="http://schemas.microsoft.com/office/drawing/2014/main" id="{77AF0971-0074-4E4E-9318-C1990C6FF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0849707A-24B1-45E4-8493-5DC15C578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E0FFD705-F03C-46B0-ABB9-3C24E0931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520B12C0-88D0-4F6F-9F29-38E4D1D61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DEDD5A45-3641-4FE7-8375-EECF2DC9D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89BF55CA-60FC-479D-A85E-48626FC13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5AFBE5BF-E87A-408F-BBBD-44C3D04C0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1C27CF92-D148-45C8-88B6-F450B63DF1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51CA2232-D147-480C-B1EE-665EE6ACC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7E67D92D-1CA9-43CE-8150-DF504F2BF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7B273169-B674-4C50-A14D-A943B9979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DF6183FA-653E-4533-9A0B-D249EC0B1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A82EFE58-AAB0-4925-A176-6FF36BF87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3122AE75-4DBB-4E14-B0CA-DD1EAD89C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4ED7E672-90FC-4E8C-9C43-3AAE391C6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A5C0019E-5136-4C5E-A223-1E1717FD47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29705F60-CFE6-47C5-96E5-05E7731FC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090E047C-18BC-4180-8D10-9F18F517BA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id="{A153194A-C8B1-46DB-9C6B-9847B06FAE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5C0235EA-4E98-43EA-9AAE-2BD893DEA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ectangle 47">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650"/>
            <a:ext cx="606972" cy="362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4152C1E-F78B-5E00-921C-7BB0E429BAB9}"/>
              </a:ext>
            </a:extLst>
          </p:cNvPr>
          <p:cNvSpPr txBox="1"/>
          <p:nvPr/>
        </p:nvSpPr>
        <p:spPr>
          <a:xfrm>
            <a:off x="1465815" y="4995285"/>
            <a:ext cx="4379194" cy="1615827"/>
          </a:xfrm>
          <a:prstGeom prst="rect">
            <a:avLst/>
          </a:prstGeom>
          <a:noFill/>
        </p:spPr>
        <p:txBody>
          <a:bodyPr wrap="square" rtlCol="0">
            <a:spAutoFit/>
          </a:bodyPr>
          <a:lstStyle/>
          <a:p>
            <a:pPr algn="ctr">
              <a:spcAft>
                <a:spcPts val="600"/>
              </a:spcAft>
            </a:pPr>
            <a:r>
              <a:rPr lang="en-US" sz="2200" b="1" dirty="0">
                <a:solidFill>
                  <a:schemeClr val="tx1">
                    <a:alpha val="60000"/>
                  </a:schemeClr>
                </a:solidFill>
              </a:rPr>
              <a:t>Dr Helen Hou</a:t>
            </a:r>
          </a:p>
          <a:p>
            <a:pPr algn="ctr">
              <a:spcAft>
                <a:spcPts val="600"/>
              </a:spcAft>
            </a:pPr>
            <a:r>
              <a:rPr lang="en-US" sz="2200" b="1" dirty="0">
                <a:solidFill>
                  <a:schemeClr val="tx1">
                    <a:alpha val="60000"/>
                  </a:schemeClr>
                </a:solidFill>
              </a:rPr>
              <a:t>Ulster University</a:t>
            </a:r>
            <a:r>
              <a:rPr lang="zh-CN" altLang="en-US" sz="2200" b="1" dirty="0">
                <a:solidFill>
                  <a:schemeClr val="tx1">
                    <a:alpha val="60000"/>
                  </a:schemeClr>
                </a:solidFill>
              </a:rPr>
              <a:t> </a:t>
            </a:r>
            <a:r>
              <a:rPr lang="en-US" altLang="zh-CN" sz="2200" b="1" dirty="0">
                <a:solidFill>
                  <a:schemeClr val="tx1">
                    <a:alpha val="60000"/>
                  </a:schemeClr>
                </a:solidFill>
              </a:rPr>
              <a:t>&amp;</a:t>
            </a:r>
            <a:r>
              <a:rPr lang="zh-CN" altLang="en-US" sz="2200" b="1" dirty="0">
                <a:solidFill>
                  <a:schemeClr val="tx1">
                    <a:alpha val="60000"/>
                  </a:schemeClr>
                </a:solidFill>
              </a:rPr>
              <a:t> </a:t>
            </a:r>
            <a:r>
              <a:rPr lang="en-US" altLang="zh-CN" sz="2200" b="1" dirty="0">
                <a:solidFill>
                  <a:schemeClr val="tx1">
                    <a:alpha val="60000"/>
                  </a:schemeClr>
                </a:solidFill>
              </a:rPr>
              <a:t>QNUN</a:t>
            </a:r>
            <a:r>
              <a:rPr lang="en-US" sz="2200" b="1" dirty="0">
                <a:solidFill>
                  <a:schemeClr val="tx1">
                    <a:alpha val="60000"/>
                  </a:schemeClr>
                </a:solidFill>
              </a:rPr>
              <a:t> </a:t>
            </a:r>
          </a:p>
          <a:p>
            <a:pPr algn="ctr">
              <a:spcAft>
                <a:spcPts val="600"/>
              </a:spcAft>
            </a:pPr>
            <a:r>
              <a:rPr lang="en-US" sz="2200" b="1" dirty="0">
                <a:solidFill>
                  <a:schemeClr val="tx1">
                    <a:alpha val="60000"/>
                  </a:schemeClr>
                </a:solidFill>
              </a:rPr>
              <a:t>20/12/2022</a:t>
            </a:r>
          </a:p>
          <a:p>
            <a:pPr>
              <a:spcAft>
                <a:spcPts val="600"/>
              </a:spcAft>
            </a:pPr>
            <a:endParaRPr lang="en-US" dirty="0"/>
          </a:p>
        </p:txBody>
      </p:sp>
      <p:pic>
        <p:nvPicPr>
          <p:cNvPr id="5" name="Picture 2" descr="Image result for clipart grammar">
            <a:extLst>
              <a:ext uri="{FF2B5EF4-FFF2-40B4-BE49-F238E27FC236}">
                <a16:creationId xmlns:a16="http://schemas.microsoft.com/office/drawing/2014/main" id="{6A774231-85C9-77E3-B15C-11CB95F56B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94" r="9396" b="1"/>
          <a:stretch/>
        </p:blipFill>
        <p:spPr bwMode="auto">
          <a:xfrm>
            <a:off x="6887229" y="1743964"/>
            <a:ext cx="5197903"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D594231B-14EE-DAD7-F10B-EB7B4E3A4BE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556" y="-688204"/>
            <a:ext cx="5229138" cy="2614569"/>
          </a:xfrm>
          <a:prstGeom prst="rect">
            <a:avLst/>
          </a:prstGeom>
        </p:spPr>
      </p:pic>
    </p:spTree>
    <p:extLst>
      <p:ext uri="{BB962C8B-B14F-4D97-AF65-F5344CB8AC3E}">
        <p14:creationId xmlns:p14="http://schemas.microsoft.com/office/powerpoint/2010/main" val="356881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pty speech bubbles">
            <a:extLst>
              <a:ext uri="{FF2B5EF4-FFF2-40B4-BE49-F238E27FC236}">
                <a16:creationId xmlns:a16="http://schemas.microsoft.com/office/drawing/2014/main" id="{E56664E5-F06D-90AD-C027-FD74A6BC6370}"/>
              </a:ext>
            </a:extLst>
          </p:cNvPr>
          <p:cNvPicPr>
            <a:picLocks noChangeAspect="1"/>
          </p:cNvPicPr>
          <p:nvPr/>
        </p:nvPicPr>
        <p:blipFill rotWithShape="1">
          <a:blip r:embed="rId2"/>
          <a:srcRect l="30617" r="22122"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2" name="Title 1">
            <a:extLst>
              <a:ext uri="{FF2B5EF4-FFF2-40B4-BE49-F238E27FC236}">
                <a16:creationId xmlns:a16="http://schemas.microsoft.com/office/drawing/2014/main" id="{34D253AC-162C-C94C-8AB9-F8F615AEB9DD}"/>
              </a:ext>
            </a:extLst>
          </p:cNvPr>
          <p:cNvSpPr>
            <a:spLocks noGrp="1"/>
          </p:cNvSpPr>
          <p:nvPr>
            <p:ph type="title"/>
          </p:nvPr>
        </p:nvSpPr>
        <p:spPr>
          <a:xfrm>
            <a:off x="5827048" y="407987"/>
            <a:ext cx="5721484" cy="1325563"/>
          </a:xfrm>
        </p:spPr>
        <p:txBody>
          <a:bodyPr>
            <a:normAutofit/>
          </a:bodyPr>
          <a:lstStyle/>
          <a:p>
            <a:r>
              <a:rPr lang="en-US" sz="2800" b="1" dirty="0"/>
              <a:t>Teacher Cognition </a:t>
            </a:r>
            <a:br>
              <a:rPr lang="en-US" sz="2800" b="1" dirty="0"/>
            </a:br>
            <a:br>
              <a:rPr lang="en-US" sz="2800" dirty="0"/>
            </a:br>
            <a:r>
              <a:rPr lang="en-US" sz="2800" dirty="0"/>
              <a:t>Does it matter?  </a:t>
            </a:r>
            <a:r>
              <a:rPr lang="en-US" sz="2800" b="1" dirty="0">
                <a:highlight>
                  <a:srgbClr val="FFFF00"/>
                </a:highlight>
              </a:rPr>
              <a:t>Yes, It does! </a:t>
            </a:r>
          </a:p>
        </p:txBody>
      </p:sp>
      <p:sp>
        <p:nvSpPr>
          <p:cNvPr id="3" name="Content Placeholder 2">
            <a:extLst>
              <a:ext uri="{FF2B5EF4-FFF2-40B4-BE49-F238E27FC236}">
                <a16:creationId xmlns:a16="http://schemas.microsoft.com/office/drawing/2014/main" id="{75BFA61F-DD19-D640-9DC5-5860B976A64D}"/>
              </a:ext>
            </a:extLst>
          </p:cNvPr>
          <p:cNvSpPr>
            <a:spLocks noGrp="1"/>
          </p:cNvSpPr>
          <p:nvPr>
            <p:ph idx="1"/>
          </p:nvPr>
        </p:nvSpPr>
        <p:spPr>
          <a:xfrm>
            <a:off x="5827048" y="1868487"/>
            <a:ext cx="5721484" cy="4351338"/>
          </a:xfrm>
        </p:spPr>
        <p:txBody>
          <a:bodyPr>
            <a:normAutofit/>
          </a:bodyPr>
          <a:lstStyle/>
          <a:p>
            <a:pPr marL="0" indent="0">
              <a:buNone/>
            </a:pPr>
            <a:endParaRPr lang="en-US" sz="2400" dirty="0"/>
          </a:p>
          <a:p>
            <a:pPr marL="0" indent="0">
              <a:buNone/>
            </a:pPr>
            <a:r>
              <a:rPr lang="en-GB" sz="2400" dirty="0"/>
              <a:t>What teachers think, know, and believe and the relationships of these mental constructs  is closely related to what teachers do in the language teaching classroom. </a:t>
            </a:r>
          </a:p>
          <a:p>
            <a:pPr marL="0" indent="0">
              <a:buNone/>
            </a:pPr>
            <a:endParaRPr lang="en-GB" sz="2400" dirty="0"/>
          </a:p>
          <a:p>
            <a:pPr marL="0" indent="0">
              <a:buNone/>
            </a:pPr>
            <a:r>
              <a:rPr lang="en-GB" sz="2400" dirty="0"/>
              <a:t> Borg, 2003, p81</a:t>
            </a:r>
          </a:p>
          <a:p>
            <a:pPr marL="0" indent="0">
              <a:buNone/>
            </a:pPr>
            <a:r>
              <a:rPr lang="en-GB" sz="2400" dirty="0"/>
              <a:t> </a:t>
            </a:r>
          </a:p>
          <a:p>
            <a:pPr marL="0" indent="0">
              <a:buNone/>
            </a:pPr>
            <a:r>
              <a:rPr lang="en-GB" sz="2400" dirty="0"/>
              <a:t>Key words: beliefs, with/out enjoyment, comfort zone, desire to change</a:t>
            </a:r>
            <a:endParaRPr lang="en-US" sz="2400" dirty="0"/>
          </a:p>
        </p:txBody>
      </p:sp>
      <p:pic>
        <p:nvPicPr>
          <p:cNvPr id="4" name="图片 3">
            <a:extLst>
              <a:ext uri="{FF2B5EF4-FFF2-40B4-BE49-F238E27FC236}">
                <a16:creationId xmlns:a16="http://schemas.microsoft.com/office/drawing/2014/main" id="{463C5669-AA70-0708-A383-847121FD7F8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0425" y="-854962"/>
            <a:ext cx="5011402" cy="2505701"/>
          </a:xfrm>
          <a:prstGeom prst="rect">
            <a:avLst/>
          </a:prstGeom>
        </p:spPr>
      </p:pic>
    </p:spTree>
    <p:extLst>
      <p:ext uri="{BB962C8B-B14F-4D97-AF65-F5344CB8AC3E}">
        <p14:creationId xmlns:p14="http://schemas.microsoft.com/office/powerpoint/2010/main" val="3156386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694FDC-A66D-47C8-B5A5-E5FEE8256F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sp>
        <p:nvSpPr>
          <p:cNvPr id="12" name="Freeform 6">
            <a:extLst>
              <a:ext uri="{FF2B5EF4-FFF2-40B4-BE49-F238E27FC236}">
                <a16:creationId xmlns:a16="http://schemas.microsoft.com/office/drawing/2014/main" id="{C3F69AFD-BDEB-4A68-B6CE-073AB5E44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02207"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rgbClr val="FFFFFF"/>
          </a:solidFill>
          <a:ln w="0">
            <a:noFill/>
            <a:prstDash val="solid"/>
            <a:round/>
            <a:headEnd/>
            <a:tailEnd/>
          </a:ln>
        </p:spPr>
      </p:sp>
      <p:graphicFrame>
        <p:nvGraphicFramePr>
          <p:cNvPr id="5" name="Content Placeholder 2">
            <a:extLst>
              <a:ext uri="{FF2B5EF4-FFF2-40B4-BE49-F238E27FC236}">
                <a16:creationId xmlns:a16="http://schemas.microsoft.com/office/drawing/2014/main" id="{74EC3F72-5759-B10E-7B09-F476A73E5A38}"/>
              </a:ext>
            </a:extLst>
          </p:cNvPr>
          <p:cNvGraphicFramePr>
            <a:graphicFrameLocks noGrp="1"/>
          </p:cNvGraphicFramePr>
          <p:nvPr>
            <p:ph idx="1"/>
            <p:extLst>
              <p:ext uri="{D42A27DB-BD31-4B8C-83A1-F6EECF244321}">
                <p14:modId xmlns:p14="http://schemas.microsoft.com/office/powerpoint/2010/main" val="3723900830"/>
              </p:ext>
            </p:extLst>
          </p:nvPr>
        </p:nvGraphicFramePr>
        <p:xfrm>
          <a:off x="840086" y="1111258"/>
          <a:ext cx="4849708" cy="384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图片 1">
            <a:extLst>
              <a:ext uri="{FF2B5EF4-FFF2-40B4-BE49-F238E27FC236}">
                <a16:creationId xmlns:a16="http://schemas.microsoft.com/office/drawing/2014/main" id="{47182AF5-3BBA-A64E-8FDB-01CDA5DC61F1}"/>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26380" y="1842134"/>
            <a:ext cx="5011402" cy="2505701"/>
          </a:xfrm>
          <a:prstGeom prst="rect">
            <a:avLst/>
          </a:prstGeom>
        </p:spPr>
      </p:pic>
    </p:spTree>
    <p:extLst>
      <p:ext uri="{BB962C8B-B14F-4D97-AF65-F5344CB8AC3E}">
        <p14:creationId xmlns:p14="http://schemas.microsoft.com/office/powerpoint/2010/main" val="1286602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xclamation mark on a yellow background">
            <a:extLst>
              <a:ext uri="{FF2B5EF4-FFF2-40B4-BE49-F238E27FC236}">
                <a16:creationId xmlns:a16="http://schemas.microsoft.com/office/drawing/2014/main" id="{9159E8DA-C169-6794-81FC-B614B8CD8C97}"/>
              </a:ext>
            </a:extLst>
          </p:cNvPr>
          <p:cNvPicPr>
            <a:picLocks noChangeAspect="1"/>
          </p:cNvPicPr>
          <p:nvPr/>
        </p:nvPicPr>
        <p:blipFill rotWithShape="1">
          <a:blip r:embed="rId3"/>
          <a:srcRect t="25000"/>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ECA2F2-2F42-8C57-28D5-AB7BEAAC7A11}"/>
              </a:ext>
            </a:extLst>
          </p:cNvPr>
          <p:cNvSpPr>
            <a:spLocks noGrp="1"/>
          </p:cNvSpPr>
          <p:nvPr>
            <p:ph type="title"/>
          </p:nvPr>
        </p:nvSpPr>
        <p:spPr>
          <a:xfrm>
            <a:off x="119561" y="462336"/>
            <a:ext cx="10058400" cy="1921495"/>
          </a:xfrm>
          <a:effectLst>
            <a:outerShdw blurRad="50800" dist="38100" dir="2700000" algn="tl" rotWithShape="0">
              <a:prstClr val="black">
                <a:alpha val="40000"/>
              </a:prstClr>
            </a:outerShdw>
          </a:effectLst>
        </p:spPr>
        <p:txBody>
          <a:bodyPr vert="horz" lIns="91440" tIns="45720" rIns="91440" bIns="45720" rtlCol="0" anchor="b">
            <a:normAutofit fontScale="90000"/>
          </a:bodyPr>
          <a:lstStyle/>
          <a:p>
            <a:pPr algn="ctr"/>
            <a:r>
              <a:rPr lang="en-US" sz="5200" dirty="0">
                <a:solidFill>
                  <a:srgbClr val="FFFFFF"/>
                </a:solidFill>
              </a:rPr>
              <a:t> </a:t>
            </a:r>
            <a:br>
              <a:rPr lang="en-US" sz="5200" dirty="0">
                <a:solidFill>
                  <a:srgbClr val="FFFFFF"/>
                </a:solidFill>
              </a:rPr>
            </a:br>
            <a:br>
              <a:rPr lang="en-US" sz="5200" dirty="0">
                <a:solidFill>
                  <a:srgbClr val="FFFFFF"/>
                </a:solidFill>
              </a:rPr>
            </a:br>
            <a:br>
              <a:rPr lang="en-US" sz="5200" dirty="0">
                <a:solidFill>
                  <a:srgbClr val="FFFFFF"/>
                </a:solidFill>
              </a:rPr>
            </a:br>
            <a:r>
              <a:rPr lang="en-US" sz="5200" b="1" dirty="0">
                <a:solidFill>
                  <a:srgbClr val="FFFFFF"/>
                </a:solidFill>
              </a:rPr>
              <a:t>A disclaimer!</a:t>
            </a:r>
            <a:br>
              <a:rPr lang="en-US" sz="5200" b="1" dirty="0">
                <a:solidFill>
                  <a:srgbClr val="FFFFFF"/>
                </a:solidFill>
              </a:rPr>
            </a:br>
            <a:r>
              <a:rPr lang="en-US" sz="5200" b="1" dirty="0">
                <a:solidFill>
                  <a:srgbClr val="FFFFFF"/>
                </a:solidFill>
              </a:rPr>
              <a:t> </a:t>
            </a:r>
          </a:p>
        </p:txBody>
      </p:sp>
      <p:sp>
        <p:nvSpPr>
          <p:cNvPr id="4" name="TextBox 3">
            <a:extLst>
              <a:ext uri="{FF2B5EF4-FFF2-40B4-BE49-F238E27FC236}">
                <a16:creationId xmlns:a16="http://schemas.microsoft.com/office/drawing/2014/main" id="{11CFF056-3A86-7214-7A5D-BE589C1FD241}"/>
              </a:ext>
            </a:extLst>
          </p:cNvPr>
          <p:cNvSpPr txBox="1"/>
          <p:nvPr/>
        </p:nvSpPr>
        <p:spPr>
          <a:xfrm>
            <a:off x="1013625" y="2207602"/>
            <a:ext cx="6187078" cy="2610843"/>
          </a:xfrm>
          <a:prstGeom prst="rect">
            <a:avLst/>
          </a:prstGeom>
          <a:noFill/>
        </p:spPr>
        <p:txBody>
          <a:bodyPr wrap="none" rtlCol="0">
            <a:spAutoFit/>
          </a:bodyPr>
          <a:lstStyle/>
          <a:p>
            <a:pPr>
              <a:lnSpc>
                <a:spcPct val="150000"/>
              </a:lnSpc>
            </a:pPr>
            <a:r>
              <a:rPr lang="en-US" sz="2800" b="1" dirty="0">
                <a:solidFill>
                  <a:schemeClr val="bg1"/>
                </a:solidFill>
              </a:rPr>
              <a:t>Viewer discretion is advised! </a:t>
            </a:r>
          </a:p>
          <a:p>
            <a:pPr>
              <a:lnSpc>
                <a:spcPct val="150000"/>
              </a:lnSpc>
            </a:pPr>
            <a:r>
              <a:rPr lang="en-US" sz="2800" b="1" dirty="0">
                <a:solidFill>
                  <a:schemeClr val="bg1"/>
                </a:solidFill>
              </a:rPr>
              <a:t>Some information may make teachers </a:t>
            </a:r>
          </a:p>
          <a:p>
            <a:pPr>
              <a:lnSpc>
                <a:spcPct val="150000"/>
              </a:lnSpc>
            </a:pPr>
            <a:r>
              <a:rPr lang="en-US" sz="2800" b="1" dirty="0">
                <a:solidFill>
                  <a:schemeClr val="bg1"/>
                </a:solidFill>
              </a:rPr>
              <a:t>who love grammar and are good at </a:t>
            </a:r>
          </a:p>
          <a:p>
            <a:pPr>
              <a:lnSpc>
                <a:spcPct val="150000"/>
              </a:lnSpc>
            </a:pPr>
            <a:r>
              <a:rPr lang="en-US" sz="2800" b="1" dirty="0">
                <a:solidFill>
                  <a:schemeClr val="bg1"/>
                </a:solidFill>
              </a:rPr>
              <a:t>teaching grammar a bit </a:t>
            </a:r>
            <a:r>
              <a:rPr lang="en-US" sz="2800" b="1" dirty="0">
                <a:solidFill>
                  <a:srgbClr val="FF0000"/>
                </a:solidFill>
              </a:rPr>
              <a:t>uncomfortable</a:t>
            </a:r>
            <a:r>
              <a:rPr lang="en-US" sz="2800" b="1" dirty="0">
                <a:solidFill>
                  <a:schemeClr val="bg1"/>
                </a:solidFill>
              </a:rPr>
              <a:t>.  </a:t>
            </a:r>
          </a:p>
        </p:txBody>
      </p:sp>
      <p:pic>
        <p:nvPicPr>
          <p:cNvPr id="3" name="图片 2">
            <a:extLst>
              <a:ext uri="{FF2B5EF4-FFF2-40B4-BE49-F238E27FC236}">
                <a16:creationId xmlns:a16="http://schemas.microsoft.com/office/drawing/2014/main" id="{E2F1DE7F-C077-70CE-B4D0-21D8EFF8531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0425" y="-847011"/>
            <a:ext cx="5011402" cy="2505701"/>
          </a:xfrm>
          <a:prstGeom prst="rect">
            <a:avLst/>
          </a:prstGeom>
        </p:spPr>
      </p:pic>
    </p:spTree>
    <p:extLst>
      <p:ext uri="{BB962C8B-B14F-4D97-AF65-F5344CB8AC3E}">
        <p14:creationId xmlns:p14="http://schemas.microsoft.com/office/powerpoint/2010/main" val="3046354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 name="Rectangle 96">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284BD-D136-5C1A-BD40-57F07C59948C}"/>
              </a:ext>
            </a:extLst>
          </p:cNvPr>
          <p:cNvSpPr>
            <a:spLocks noGrp="1"/>
          </p:cNvSpPr>
          <p:nvPr>
            <p:ph type="title"/>
          </p:nvPr>
        </p:nvSpPr>
        <p:spPr>
          <a:xfrm>
            <a:off x="640080" y="329184"/>
            <a:ext cx="6894576" cy="1783080"/>
          </a:xfrm>
        </p:spPr>
        <p:txBody>
          <a:bodyPr anchor="b">
            <a:normAutofit/>
          </a:bodyPr>
          <a:lstStyle/>
          <a:p>
            <a:r>
              <a:rPr lang="en-US" sz="5400" b="1" dirty="0"/>
              <a:t>We are going to </a:t>
            </a:r>
          </a:p>
        </p:txBody>
      </p:sp>
      <p:sp>
        <p:nvSpPr>
          <p:cNvPr id="10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icon&#10;&#10;Description automatically generated">
            <a:extLst>
              <a:ext uri="{FF2B5EF4-FFF2-40B4-BE49-F238E27FC236}">
                <a16:creationId xmlns:a16="http://schemas.microsoft.com/office/drawing/2014/main" id="{12EC2960-83B3-2F72-E9D7-73A7E893C0D6}"/>
              </a:ext>
            </a:extLst>
          </p:cNvPr>
          <p:cNvPicPr>
            <a:picLocks noChangeAspect="1"/>
          </p:cNvPicPr>
          <p:nvPr/>
        </p:nvPicPr>
        <p:blipFill>
          <a:blip r:embed="rId2"/>
          <a:stretch>
            <a:fillRect/>
          </a:stretch>
        </p:blipFill>
        <p:spPr>
          <a:xfrm>
            <a:off x="7863840" y="917678"/>
            <a:ext cx="4014216" cy="2252978"/>
          </a:xfrm>
          <a:prstGeom prst="rect">
            <a:avLst/>
          </a:prstGeom>
        </p:spPr>
      </p:pic>
      <p:sp>
        <p:nvSpPr>
          <p:cNvPr id="5" name="Content Placeholder 4">
            <a:extLst>
              <a:ext uri="{FF2B5EF4-FFF2-40B4-BE49-F238E27FC236}">
                <a16:creationId xmlns:a16="http://schemas.microsoft.com/office/drawing/2014/main" id="{5E3B9608-D2D0-5A9E-0A70-3A21A31D83F1}"/>
              </a:ext>
            </a:extLst>
          </p:cNvPr>
          <p:cNvSpPr>
            <a:spLocks noGrp="1"/>
          </p:cNvSpPr>
          <p:nvPr>
            <p:ph idx="1"/>
          </p:nvPr>
        </p:nvSpPr>
        <p:spPr>
          <a:xfrm>
            <a:off x="313944" y="3613835"/>
            <a:ext cx="10192583" cy="2907765"/>
          </a:xfrm>
        </p:spPr>
        <p:txBody>
          <a:bodyPr>
            <a:normAutofit/>
          </a:bodyPr>
          <a:lstStyle/>
          <a:p>
            <a:pPr>
              <a:buFont typeface="Wingdings" pitchFamily="2" charset="2"/>
              <a:buChar char="v"/>
            </a:pPr>
            <a:r>
              <a:rPr lang="en-US" sz="2700" b="1" dirty="0"/>
              <a:t>Reexamine</a:t>
            </a:r>
            <a:r>
              <a:rPr lang="en-US" altLang="zh-CN" sz="2700" b="1" dirty="0"/>
              <a:t> </a:t>
            </a:r>
            <a:r>
              <a:rPr lang="en-US" altLang="zh-CN" sz="2700" dirty="0"/>
              <a:t>your understanding of grammar &amp; deeply-held belief on grammar </a:t>
            </a:r>
          </a:p>
          <a:p>
            <a:pPr>
              <a:buFont typeface="Wingdings" pitchFamily="2" charset="2"/>
              <a:buChar char="v"/>
            </a:pPr>
            <a:r>
              <a:rPr lang="en-US" sz="2700" b="1" dirty="0"/>
              <a:t>Rethink </a:t>
            </a:r>
            <a:r>
              <a:rPr lang="en-US" sz="2700" dirty="0"/>
              <a:t>what is grammar  (types of grammar, definitions) </a:t>
            </a:r>
          </a:p>
          <a:p>
            <a:pPr>
              <a:buFont typeface="Wingdings" pitchFamily="2" charset="2"/>
              <a:buChar char="v"/>
            </a:pPr>
            <a:r>
              <a:rPr lang="en-US" sz="2700" b="1" dirty="0" err="1"/>
              <a:t>Realise</a:t>
            </a:r>
            <a:r>
              <a:rPr lang="en-US" sz="2700" b="1" dirty="0"/>
              <a:t> </a:t>
            </a:r>
            <a:r>
              <a:rPr lang="en-US" sz="2700" dirty="0"/>
              <a:t>the connection between what you believe and what you do.</a:t>
            </a:r>
          </a:p>
          <a:p>
            <a:pPr>
              <a:buFont typeface="Wingdings" pitchFamily="2" charset="2"/>
              <a:buChar char="v"/>
            </a:pPr>
            <a:r>
              <a:rPr lang="en-US" sz="2700" b="1" dirty="0"/>
              <a:t>Reflect, </a:t>
            </a:r>
            <a:r>
              <a:rPr lang="en-US" sz="2700" b="1" dirty="0" err="1"/>
              <a:t>analyse</a:t>
            </a:r>
            <a:r>
              <a:rPr lang="en-US" sz="2700" b="1" dirty="0"/>
              <a:t>  and share your takeaway </a:t>
            </a:r>
            <a:endParaRPr lang="en-US" sz="2700" dirty="0"/>
          </a:p>
          <a:p>
            <a:pPr marL="0" indent="0">
              <a:buNone/>
            </a:pPr>
            <a:endParaRPr lang="en-US" dirty="0"/>
          </a:p>
        </p:txBody>
      </p:sp>
      <p:pic>
        <p:nvPicPr>
          <p:cNvPr id="3" name="图片 2">
            <a:extLst>
              <a:ext uri="{FF2B5EF4-FFF2-40B4-BE49-F238E27FC236}">
                <a16:creationId xmlns:a16="http://schemas.microsoft.com/office/drawing/2014/main" id="{FE19A1FA-A19B-9F9D-51C3-9A3AB9CD98B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0425" y="-854962"/>
            <a:ext cx="5011402" cy="2505701"/>
          </a:xfrm>
          <a:prstGeom prst="rect">
            <a:avLst/>
          </a:prstGeom>
        </p:spPr>
      </p:pic>
    </p:spTree>
    <p:extLst>
      <p:ext uri="{BB962C8B-B14F-4D97-AF65-F5344CB8AC3E}">
        <p14:creationId xmlns:p14="http://schemas.microsoft.com/office/powerpoint/2010/main" val="1891929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FAD1E3-4A01-1909-BC4A-1DA3F422AF68}"/>
              </a:ext>
            </a:extLst>
          </p:cNvPr>
          <p:cNvSpPr>
            <a:spLocks noGrp="1"/>
          </p:cNvSpPr>
          <p:nvPr>
            <p:ph type="title"/>
          </p:nvPr>
        </p:nvSpPr>
        <p:spPr>
          <a:xfrm>
            <a:off x="211505" y="968694"/>
            <a:ext cx="3503869" cy="5251880"/>
          </a:xfrm>
        </p:spPr>
        <p:txBody>
          <a:bodyPr anchor="ctr">
            <a:normAutofit/>
          </a:bodyPr>
          <a:lstStyle/>
          <a:p>
            <a:r>
              <a:rPr lang="en-US" sz="3800" b="1" dirty="0">
                <a:highlight>
                  <a:srgbClr val="FFFF00"/>
                </a:highlight>
              </a:rPr>
              <a:t>G</a:t>
            </a:r>
            <a:r>
              <a:rPr lang="en-US" sz="3800" dirty="0"/>
              <a:t>rammatical? </a:t>
            </a:r>
            <a:r>
              <a:rPr lang="en-US" sz="3800" b="1" dirty="0">
                <a:highlight>
                  <a:srgbClr val="00FF00"/>
                </a:highlight>
              </a:rPr>
              <a:t>U</a:t>
            </a:r>
            <a:r>
              <a:rPr lang="en-US" sz="3800" dirty="0"/>
              <a:t>ngrammatical? </a:t>
            </a:r>
            <a:r>
              <a:rPr lang="en-US" sz="3800" b="1" dirty="0">
                <a:highlight>
                  <a:srgbClr val="FF00FF"/>
                </a:highlight>
              </a:rPr>
              <a:t>A</a:t>
            </a:r>
            <a:r>
              <a:rPr lang="en-US" sz="3800" dirty="0"/>
              <a:t>cceptable? </a:t>
            </a:r>
          </a:p>
        </p:txBody>
      </p:sp>
      <p:sp>
        <p:nvSpPr>
          <p:cNvPr id="27"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2">
            <a:extLst>
              <a:ext uri="{FF2B5EF4-FFF2-40B4-BE49-F238E27FC236}">
                <a16:creationId xmlns:a16="http://schemas.microsoft.com/office/drawing/2014/main" id="{AA4806DE-D910-EF99-BEF6-C407550A6C8E}"/>
              </a:ext>
            </a:extLst>
          </p:cNvPr>
          <p:cNvGraphicFramePr>
            <a:graphicFrameLocks noGrp="1"/>
          </p:cNvGraphicFramePr>
          <p:nvPr>
            <p:ph idx="1"/>
            <p:extLst>
              <p:ext uri="{D42A27DB-BD31-4B8C-83A1-F6EECF244321}">
                <p14:modId xmlns:p14="http://schemas.microsoft.com/office/powerpoint/2010/main" val="2972379503"/>
              </p:ext>
            </p:extLst>
          </p:nvPr>
        </p:nvGraphicFramePr>
        <p:xfrm>
          <a:off x="5139464" y="261257"/>
          <a:ext cx="6761252" cy="6394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31BE66AC-ED01-3F9C-8466-0A8BD9D60AA7}"/>
              </a:ext>
            </a:extLst>
          </p:cNvPr>
          <p:cNvSpPr/>
          <p:nvPr/>
        </p:nvSpPr>
        <p:spPr>
          <a:xfrm>
            <a:off x="3714784" y="947733"/>
            <a:ext cx="830911" cy="613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A</a:t>
            </a:r>
          </a:p>
        </p:txBody>
      </p:sp>
      <p:sp>
        <p:nvSpPr>
          <p:cNvPr id="7" name="Rectangle 6">
            <a:extLst>
              <a:ext uri="{FF2B5EF4-FFF2-40B4-BE49-F238E27FC236}">
                <a16:creationId xmlns:a16="http://schemas.microsoft.com/office/drawing/2014/main" id="{C2DF064B-B464-FF8C-67E3-D40D7BF7E043}"/>
              </a:ext>
            </a:extLst>
          </p:cNvPr>
          <p:cNvSpPr/>
          <p:nvPr/>
        </p:nvSpPr>
        <p:spPr>
          <a:xfrm>
            <a:off x="3709744" y="3785045"/>
            <a:ext cx="830911" cy="613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A</a:t>
            </a:r>
          </a:p>
        </p:txBody>
      </p:sp>
      <p:sp>
        <p:nvSpPr>
          <p:cNvPr id="8" name="Rectangle 7">
            <a:extLst>
              <a:ext uri="{FF2B5EF4-FFF2-40B4-BE49-F238E27FC236}">
                <a16:creationId xmlns:a16="http://schemas.microsoft.com/office/drawing/2014/main" id="{15D15C57-91E4-6B36-592E-37C8837BCC74}"/>
              </a:ext>
            </a:extLst>
          </p:cNvPr>
          <p:cNvSpPr/>
          <p:nvPr/>
        </p:nvSpPr>
        <p:spPr>
          <a:xfrm>
            <a:off x="3663945" y="4520639"/>
            <a:ext cx="830911" cy="613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A/G</a:t>
            </a:r>
          </a:p>
        </p:txBody>
      </p:sp>
      <p:sp>
        <p:nvSpPr>
          <p:cNvPr id="10" name="Rectangle 9">
            <a:extLst>
              <a:ext uri="{FF2B5EF4-FFF2-40B4-BE49-F238E27FC236}">
                <a16:creationId xmlns:a16="http://schemas.microsoft.com/office/drawing/2014/main" id="{4254A5B8-34D7-09DA-0940-A5C78E257F06}"/>
              </a:ext>
            </a:extLst>
          </p:cNvPr>
          <p:cNvSpPr/>
          <p:nvPr/>
        </p:nvSpPr>
        <p:spPr>
          <a:xfrm>
            <a:off x="3629870" y="5991827"/>
            <a:ext cx="830911" cy="613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A/G</a:t>
            </a:r>
          </a:p>
        </p:txBody>
      </p:sp>
      <p:sp>
        <p:nvSpPr>
          <p:cNvPr id="12" name="Rectangle 11">
            <a:extLst>
              <a:ext uri="{FF2B5EF4-FFF2-40B4-BE49-F238E27FC236}">
                <a16:creationId xmlns:a16="http://schemas.microsoft.com/office/drawing/2014/main" id="{8B091B5B-167A-FC7D-720A-A0CBAB38E35A}"/>
              </a:ext>
            </a:extLst>
          </p:cNvPr>
          <p:cNvSpPr/>
          <p:nvPr/>
        </p:nvSpPr>
        <p:spPr>
          <a:xfrm>
            <a:off x="3632509" y="5275486"/>
            <a:ext cx="830911" cy="613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A</a:t>
            </a:r>
          </a:p>
        </p:txBody>
      </p:sp>
      <p:sp>
        <p:nvSpPr>
          <p:cNvPr id="14" name="Rectangle 13">
            <a:extLst>
              <a:ext uri="{FF2B5EF4-FFF2-40B4-BE49-F238E27FC236}">
                <a16:creationId xmlns:a16="http://schemas.microsoft.com/office/drawing/2014/main" id="{15D15C57-91E4-6B36-592E-37C8837BCC74}"/>
              </a:ext>
            </a:extLst>
          </p:cNvPr>
          <p:cNvSpPr/>
          <p:nvPr/>
        </p:nvSpPr>
        <p:spPr>
          <a:xfrm>
            <a:off x="3723488" y="3122090"/>
            <a:ext cx="830911" cy="613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000" b="1" dirty="0"/>
              <a:t>A/G</a:t>
            </a:r>
          </a:p>
        </p:txBody>
      </p:sp>
      <p:sp>
        <p:nvSpPr>
          <p:cNvPr id="16" name="Rectangle 15">
            <a:extLst>
              <a:ext uri="{FF2B5EF4-FFF2-40B4-BE49-F238E27FC236}">
                <a16:creationId xmlns:a16="http://schemas.microsoft.com/office/drawing/2014/main" id="{15D15C57-91E4-6B36-592E-37C8837BCC74}"/>
              </a:ext>
            </a:extLst>
          </p:cNvPr>
          <p:cNvSpPr/>
          <p:nvPr/>
        </p:nvSpPr>
        <p:spPr>
          <a:xfrm>
            <a:off x="3728441" y="2405749"/>
            <a:ext cx="830911" cy="613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000" b="1" dirty="0"/>
              <a:t>G</a:t>
            </a:r>
          </a:p>
        </p:txBody>
      </p:sp>
      <p:sp>
        <p:nvSpPr>
          <p:cNvPr id="20" name="Rectangle 19">
            <a:extLst>
              <a:ext uri="{FF2B5EF4-FFF2-40B4-BE49-F238E27FC236}">
                <a16:creationId xmlns:a16="http://schemas.microsoft.com/office/drawing/2014/main" id="{15D15C57-91E4-6B36-592E-37C8837BCC74}"/>
              </a:ext>
            </a:extLst>
          </p:cNvPr>
          <p:cNvSpPr/>
          <p:nvPr/>
        </p:nvSpPr>
        <p:spPr>
          <a:xfrm>
            <a:off x="3740526" y="1653559"/>
            <a:ext cx="830911" cy="613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000" b="1" dirty="0"/>
              <a:t>A</a:t>
            </a:r>
          </a:p>
        </p:txBody>
      </p:sp>
      <p:pic>
        <p:nvPicPr>
          <p:cNvPr id="3" name="图片 2">
            <a:extLst>
              <a:ext uri="{FF2B5EF4-FFF2-40B4-BE49-F238E27FC236}">
                <a16:creationId xmlns:a16="http://schemas.microsoft.com/office/drawing/2014/main" id="{FCC05505-6024-88C2-F472-B82A97B9C26C}"/>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6463" y="-883041"/>
            <a:ext cx="5017042" cy="2508521"/>
          </a:xfrm>
          <a:prstGeom prst="rect">
            <a:avLst/>
          </a:prstGeom>
        </p:spPr>
      </p:pic>
      <p:sp>
        <p:nvSpPr>
          <p:cNvPr id="4" name="Rectangle 3">
            <a:extLst>
              <a:ext uri="{FF2B5EF4-FFF2-40B4-BE49-F238E27FC236}">
                <a16:creationId xmlns:a16="http://schemas.microsoft.com/office/drawing/2014/main" id="{1C9AC5F1-7C92-5C2B-11E9-3B64383E5D60}"/>
              </a:ext>
            </a:extLst>
          </p:cNvPr>
          <p:cNvSpPr/>
          <p:nvPr/>
        </p:nvSpPr>
        <p:spPr>
          <a:xfrm>
            <a:off x="3740526" y="261257"/>
            <a:ext cx="830911" cy="613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A</a:t>
            </a:r>
          </a:p>
        </p:txBody>
      </p:sp>
    </p:spTree>
    <p:extLst>
      <p:ext uri="{BB962C8B-B14F-4D97-AF65-F5344CB8AC3E}">
        <p14:creationId xmlns:p14="http://schemas.microsoft.com/office/powerpoint/2010/main" val="201675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2" grpId="0" animBg="1"/>
      <p:bldP spid="14" grpId="0" animBg="1"/>
      <p:bldP spid="16" grpId="0" animBg="1"/>
      <p:bldP spid="20"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67FBC-F2F5-75C4-D5DC-55AAA123FD0C}"/>
              </a:ext>
            </a:extLst>
          </p:cNvPr>
          <p:cNvSpPr>
            <a:spLocks noGrp="1"/>
          </p:cNvSpPr>
          <p:nvPr>
            <p:ph type="title"/>
          </p:nvPr>
        </p:nvSpPr>
        <p:spPr>
          <a:xfrm>
            <a:off x="4965430" y="629268"/>
            <a:ext cx="6586491" cy="1286160"/>
          </a:xfrm>
        </p:spPr>
        <p:txBody>
          <a:bodyPr anchor="b">
            <a:normAutofit/>
          </a:bodyPr>
          <a:lstStyle/>
          <a:p>
            <a:r>
              <a:rPr lang="en-US" b="1" dirty="0"/>
              <a:t>Types of grammar?</a:t>
            </a:r>
            <a:endParaRPr lang="en-US" dirty="0"/>
          </a:p>
        </p:txBody>
      </p:sp>
      <p:sp>
        <p:nvSpPr>
          <p:cNvPr id="4" name="Content Placeholder 2">
            <a:extLst>
              <a:ext uri="{FF2B5EF4-FFF2-40B4-BE49-F238E27FC236}">
                <a16:creationId xmlns:a16="http://schemas.microsoft.com/office/drawing/2014/main" id="{D1CC155E-C656-7566-BD81-4D48A5BC259B}"/>
              </a:ext>
            </a:extLst>
          </p:cNvPr>
          <p:cNvSpPr>
            <a:spLocks noGrp="1"/>
          </p:cNvSpPr>
          <p:nvPr>
            <p:ph idx="1"/>
          </p:nvPr>
        </p:nvSpPr>
        <p:spPr>
          <a:xfrm>
            <a:off x="4965431" y="2438400"/>
            <a:ext cx="6586489" cy="3785419"/>
          </a:xfrm>
        </p:spPr>
        <p:txBody>
          <a:bodyPr>
            <a:normAutofit/>
          </a:bodyPr>
          <a:lstStyle/>
          <a:p>
            <a:pPr marL="0" indent="0">
              <a:buNone/>
            </a:pPr>
            <a:r>
              <a:rPr lang="en-GB" altLang="en-US" sz="2000" b="1" dirty="0"/>
              <a:t>Descriptive grammar  (spoken grammar)</a:t>
            </a:r>
          </a:p>
          <a:p>
            <a:pPr marL="0" indent="0">
              <a:buNone/>
            </a:pPr>
            <a:endParaRPr lang="en-GB" altLang="en-US" sz="2000" b="1" dirty="0"/>
          </a:p>
          <a:p>
            <a:pPr marL="0" indent="0">
              <a:buNone/>
            </a:pPr>
            <a:endParaRPr lang="en-GB" altLang="en-US" sz="2000" b="1" dirty="0"/>
          </a:p>
          <a:p>
            <a:pPr marL="0" indent="0">
              <a:buNone/>
            </a:pPr>
            <a:endParaRPr lang="en-GB" altLang="en-US" sz="2000" b="1" dirty="0"/>
          </a:p>
          <a:p>
            <a:pPr marL="0" indent="0">
              <a:buNone/>
            </a:pPr>
            <a:r>
              <a:rPr lang="en-GB" altLang="en-US" sz="2000" b="1" dirty="0"/>
              <a:t>Prescriptive grammar (written grammar)</a:t>
            </a:r>
          </a:p>
          <a:p>
            <a:pPr marL="0" indent="0">
              <a:buNone/>
            </a:pPr>
            <a:endParaRPr lang="en-GB" altLang="en-US" sz="2000" b="1" dirty="0"/>
          </a:p>
          <a:p>
            <a:pPr marL="0" indent="0">
              <a:buNone/>
            </a:pPr>
            <a:endParaRPr lang="en-GB" altLang="en-US" sz="2000" b="1" dirty="0"/>
          </a:p>
          <a:p>
            <a:pPr marL="0" indent="0">
              <a:buNone/>
            </a:pPr>
            <a:endParaRPr lang="en-GB" altLang="en-US" sz="2000" b="1" dirty="0"/>
          </a:p>
          <a:p>
            <a:pPr marL="0" indent="0">
              <a:buNone/>
            </a:pPr>
            <a:endParaRPr lang="en-GB" alt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pic>
        <p:nvPicPr>
          <p:cNvPr id="7" name="Picture 5" descr="White paper ships being led by a yellow ship">
            <a:extLst>
              <a:ext uri="{FF2B5EF4-FFF2-40B4-BE49-F238E27FC236}">
                <a16:creationId xmlns:a16="http://schemas.microsoft.com/office/drawing/2014/main" id="{9FFCBB48-7059-FF40-0714-E05926A85628}"/>
              </a:ext>
            </a:extLst>
          </p:cNvPr>
          <p:cNvPicPr>
            <a:picLocks noChangeAspect="1"/>
          </p:cNvPicPr>
          <p:nvPr/>
        </p:nvPicPr>
        <p:blipFill rotWithShape="1">
          <a:blip r:embed="rId2"/>
          <a:srcRect l="41221" r="13659" b="-1"/>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AB32E"/>
            </a:solidFill>
          </a:ln>
        </p:spPr>
        <p:style>
          <a:lnRef idx="1">
            <a:schemeClr val="accent1"/>
          </a:lnRef>
          <a:fillRef idx="0">
            <a:schemeClr val="accent1"/>
          </a:fillRef>
          <a:effectRef idx="0">
            <a:schemeClr val="accent1"/>
          </a:effectRef>
          <a:fontRef idx="minor">
            <a:schemeClr val="tx1"/>
          </a:fontRef>
        </p:style>
      </p:cxnSp>
      <p:sp>
        <p:nvSpPr>
          <p:cNvPr id="8" name="TextBox 6">
            <a:extLst>
              <a:ext uri="{FF2B5EF4-FFF2-40B4-BE49-F238E27FC236}">
                <a16:creationId xmlns:a16="http://schemas.microsoft.com/office/drawing/2014/main" id="{1E84387E-BF68-D349-B18D-20120D3D11ED}"/>
              </a:ext>
            </a:extLst>
          </p:cNvPr>
          <p:cNvSpPr txBox="1"/>
          <p:nvPr/>
        </p:nvSpPr>
        <p:spPr>
          <a:xfrm>
            <a:off x="5074698" y="4625765"/>
            <a:ext cx="63155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2000" dirty="0"/>
              <a:t>refers to the structure of a language as certain people  (editors, researchers, teachers, etc.) think it </a:t>
            </a:r>
            <a:r>
              <a:rPr lang="en-US" altLang="en-US" sz="2000" b="1" i="1" dirty="0">
                <a:solidFill>
                  <a:srgbClr val="0070C0"/>
                </a:solidFill>
              </a:rPr>
              <a:t>should</a:t>
            </a:r>
            <a:r>
              <a:rPr lang="en-US" altLang="en-US" sz="2000" dirty="0"/>
              <a:t> be used.  In other words, </a:t>
            </a:r>
            <a:r>
              <a:rPr lang="en-US" altLang="en-US" sz="2000" b="1" i="1" dirty="0">
                <a:solidFill>
                  <a:srgbClr val="FF0000"/>
                </a:solidFill>
              </a:rPr>
              <a:t>correct </a:t>
            </a:r>
            <a:r>
              <a:rPr lang="en-US" altLang="en-US" sz="2000" dirty="0"/>
              <a:t>use of language . </a:t>
            </a:r>
          </a:p>
        </p:txBody>
      </p:sp>
      <p:sp>
        <p:nvSpPr>
          <p:cNvPr id="9" name="TextBox 8">
            <a:extLst>
              <a:ext uri="{FF2B5EF4-FFF2-40B4-BE49-F238E27FC236}">
                <a16:creationId xmlns:a16="http://schemas.microsoft.com/office/drawing/2014/main" id="{19F42E2B-57F8-A756-217A-56C14F9FDF60}"/>
              </a:ext>
            </a:extLst>
          </p:cNvPr>
          <p:cNvSpPr txBox="1"/>
          <p:nvPr/>
        </p:nvSpPr>
        <p:spPr>
          <a:xfrm>
            <a:off x="5074698" y="2840785"/>
            <a:ext cx="5984366" cy="1015663"/>
          </a:xfrm>
          <a:prstGeom prst="rect">
            <a:avLst/>
          </a:prstGeom>
          <a:noFill/>
        </p:spPr>
        <p:txBody>
          <a:bodyPr wrap="square" rtlCol="0">
            <a:spAutoFit/>
          </a:bodyPr>
          <a:lstStyle/>
          <a:p>
            <a:r>
              <a:rPr lang="en-US" altLang="en-US" sz="2000" dirty="0"/>
              <a:t>refers to the structure of a language as it is </a:t>
            </a:r>
            <a:r>
              <a:rPr lang="en-US" altLang="en-US" sz="2000" b="1" dirty="0">
                <a:solidFill>
                  <a:srgbClr val="FF0000"/>
                </a:solidFill>
              </a:rPr>
              <a:t>actually used </a:t>
            </a:r>
            <a:r>
              <a:rPr lang="en-US" altLang="en-US" sz="2000" dirty="0"/>
              <a:t>by speakers and writers. We don’t ‘</a:t>
            </a:r>
            <a:r>
              <a:rPr lang="en-US" altLang="en-US" sz="2000" i="1" dirty="0"/>
              <a:t>judge</a:t>
            </a:r>
            <a:r>
              <a:rPr lang="en-US" altLang="en-US" sz="2000" dirty="0"/>
              <a:t>’ good or bad grammar.</a:t>
            </a:r>
          </a:p>
        </p:txBody>
      </p:sp>
      <p:pic>
        <p:nvPicPr>
          <p:cNvPr id="3" name="图片 2">
            <a:extLst>
              <a:ext uri="{FF2B5EF4-FFF2-40B4-BE49-F238E27FC236}">
                <a16:creationId xmlns:a16="http://schemas.microsoft.com/office/drawing/2014/main" id="{4A8280CA-3DBB-1962-3418-BE8E37B2E98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0425" y="-854962"/>
            <a:ext cx="5011402" cy="2505701"/>
          </a:xfrm>
          <a:prstGeom prst="rect">
            <a:avLst/>
          </a:prstGeom>
        </p:spPr>
      </p:pic>
    </p:spTree>
    <p:extLst>
      <p:ext uri="{BB962C8B-B14F-4D97-AF65-F5344CB8AC3E}">
        <p14:creationId xmlns:p14="http://schemas.microsoft.com/office/powerpoint/2010/main" val="95629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E20F7B-2B7F-1E49-5CC2-0C16026CD1AD}"/>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dirty="0"/>
              <a:t>What’s your definition of grammar? </a:t>
            </a:r>
          </a:p>
        </p:txBody>
      </p:sp>
      <p:sp>
        <p:nvSpPr>
          <p:cNvPr id="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bstract blurred public library with bookshelves">
            <a:extLst>
              <a:ext uri="{FF2B5EF4-FFF2-40B4-BE49-F238E27FC236}">
                <a16:creationId xmlns:a16="http://schemas.microsoft.com/office/drawing/2014/main" id="{A8CDC551-C5F1-5ECF-4AD9-7D8E158A5DD7}"/>
              </a:ext>
            </a:extLst>
          </p:cNvPr>
          <p:cNvPicPr>
            <a:picLocks noChangeAspect="1"/>
          </p:cNvPicPr>
          <p:nvPr/>
        </p:nvPicPr>
        <p:blipFill rotWithShape="1">
          <a:blip r:embed="rId2"/>
          <a:srcRect l="5354" r="2769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3" name="图片 2">
            <a:extLst>
              <a:ext uri="{FF2B5EF4-FFF2-40B4-BE49-F238E27FC236}">
                <a16:creationId xmlns:a16="http://schemas.microsoft.com/office/drawing/2014/main" id="{65DFB2F2-93F6-0B24-128F-9A306546A82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0425" y="-854962"/>
            <a:ext cx="5011402" cy="2505701"/>
          </a:xfrm>
          <a:prstGeom prst="rect">
            <a:avLst/>
          </a:prstGeom>
        </p:spPr>
      </p:pic>
    </p:spTree>
    <p:extLst>
      <p:ext uri="{BB962C8B-B14F-4D97-AF65-F5344CB8AC3E}">
        <p14:creationId xmlns:p14="http://schemas.microsoft.com/office/powerpoint/2010/main" val="136181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5C2CD4-83F4-3042-8856-735F84921122}"/>
              </a:ext>
            </a:extLst>
          </p:cNvPr>
          <p:cNvSpPr>
            <a:spLocks noGrp="1"/>
          </p:cNvSpPr>
          <p:nvPr>
            <p:ph type="title"/>
          </p:nvPr>
        </p:nvSpPr>
        <p:spPr>
          <a:xfrm>
            <a:off x="255181" y="1153572"/>
            <a:ext cx="3632053" cy="4461163"/>
          </a:xfrm>
        </p:spPr>
        <p:txBody>
          <a:bodyPr>
            <a:normAutofit/>
          </a:bodyPr>
          <a:lstStyle/>
          <a:p>
            <a:r>
              <a:rPr lang="en-US" b="1" dirty="0">
                <a:solidFill>
                  <a:srgbClr val="FFFFFF"/>
                </a:solidFill>
              </a:rPr>
              <a:t>What is grammar?  </a:t>
            </a:r>
            <a:r>
              <a:rPr lang="en-US" dirty="0">
                <a:solidFill>
                  <a:srgbClr val="FFFFFF"/>
                </a:solidFill>
              </a:rPr>
              <a:t>(1)</a:t>
            </a:r>
            <a:br>
              <a:rPr lang="en-US" dirty="0">
                <a:solidFill>
                  <a:srgbClr val="FFFFFF"/>
                </a:solidFill>
              </a:rPr>
            </a:br>
            <a:br>
              <a:rPr lang="en-US" dirty="0">
                <a:solidFill>
                  <a:srgbClr val="FFFFFF"/>
                </a:solidFill>
              </a:rPr>
            </a:br>
            <a:r>
              <a:rPr lang="en-GB" dirty="0"/>
              <a:t>Traditional view: </a:t>
            </a:r>
            <a:br>
              <a:rPr lang="en-GB" dirty="0"/>
            </a:b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0B8795E-C1E0-624F-9CBD-ADB8842DFF5F}"/>
              </a:ext>
            </a:extLst>
          </p:cNvPr>
          <p:cNvSpPr>
            <a:spLocks noGrp="1"/>
          </p:cNvSpPr>
          <p:nvPr>
            <p:ph idx="1"/>
          </p:nvPr>
        </p:nvSpPr>
        <p:spPr>
          <a:xfrm>
            <a:off x="4447308" y="591344"/>
            <a:ext cx="7186527" cy="5671433"/>
          </a:xfrm>
        </p:spPr>
        <p:txBody>
          <a:bodyPr anchor="ctr">
            <a:normAutofit/>
          </a:bodyPr>
          <a:lstStyle/>
          <a:p>
            <a:pPr marL="400050" lvl="1" indent="0">
              <a:buNone/>
              <a:defRPr/>
            </a:pPr>
            <a:r>
              <a:rPr lang="en-GB" dirty="0"/>
              <a:t>Grammar  </a:t>
            </a:r>
            <a:r>
              <a:rPr lang="en-US" dirty="0"/>
              <a:t>may be roughly defined as the way language </a:t>
            </a:r>
            <a:r>
              <a:rPr lang="en-US" u="sng" dirty="0"/>
              <a:t>manipulates</a:t>
            </a:r>
            <a:r>
              <a:rPr lang="en-US" dirty="0"/>
              <a:t> and </a:t>
            </a:r>
            <a:r>
              <a:rPr lang="en-US" u="sng" dirty="0"/>
              <a:t>combines words</a:t>
            </a:r>
            <a:r>
              <a:rPr lang="en-US" dirty="0"/>
              <a:t> (or bits of words) in order to form longer units of meaning (Ur 1988:4). </a:t>
            </a:r>
          </a:p>
          <a:p>
            <a:pPr marL="400050" lvl="1" indent="0">
              <a:buNone/>
              <a:defRPr/>
            </a:pPr>
            <a:endParaRPr lang="en-GB" dirty="0"/>
          </a:p>
          <a:p>
            <a:pPr marL="400050" lvl="1" indent="0">
              <a:buNone/>
              <a:defRPr/>
            </a:pPr>
            <a:r>
              <a:rPr lang="en-US" dirty="0"/>
              <a:t>A description of </a:t>
            </a:r>
            <a:r>
              <a:rPr lang="en-US" u="sng" dirty="0"/>
              <a:t>the structure of a language</a:t>
            </a:r>
            <a:r>
              <a:rPr lang="en-US" dirty="0"/>
              <a:t> and the way in which units such as words and phrases are </a:t>
            </a:r>
            <a:r>
              <a:rPr lang="en-US" u="sng" dirty="0"/>
              <a:t>combined to produce sentences</a:t>
            </a:r>
            <a:r>
              <a:rPr lang="en-US" dirty="0"/>
              <a:t> in the language (Richards, Platt and Weber, 2003). </a:t>
            </a:r>
          </a:p>
          <a:p>
            <a:pPr marL="400050" lvl="1" indent="0">
              <a:buNone/>
              <a:defRPr/>
            </a:pPr>
            <a:endParaRPr lang="en-GB" dirty="0"/>
          </a:p>
          <a:p>
            <a:pPr marL="400050" lvl="1" indent="0">
              <a:buNone/>
              <a:defRPr/>
            </a:pPr>
            <a:r>
              <a:rPr lang="en-US" dirty="0"/>
              <a:t>A </a:t>
            </a:r>
            <a:r>
              <a:rPr lang="en-US" u="sng" dirty="0"/>
              <a:t>system of rules</a:t>
            </a:r>
            <a:r>
              <a:rPr lang="en-US" dirty="0"/>
              <a:t> governing the </a:t>
            </a:r>
            <a:r>
              <a:rPr lang="en-US" u="sng" dirty="0"/>
              <a:t>conventional arrangement and relationship of words </a:t>
            </a:r>
            <a:r>
              <a:rPr lang="en-US" dirty="0"/>
              <a:t>in a sentence (Brown, 2000)</a:t>
            </a:r>
            <a:endParaRPr lang="en-GB" dirty="0"/>
          </a:p>
          <a:p>
            <a:pPr marL="0" indent="0">
              <a:buNone/>
            </a:pPr>
            <a:endParaRPr lang="en-US" dirty="0"/>
          </a:p>
        </p:txBody>
      </p:sp>
      <p:pic>
        <p:nvPicPr>
          <p:cNvPr id="4" name="图片 3">
            <a:extLst>
              <a:ext uri="{FF2B5EF4-FFF2-40B4-BE49-F238E27FC236}">
                <a16:creationId xmlns:a16="http://schemas.microsoft.com/office/drawing/2014/main" id="{2B443E37-966F-70AA-CE42-D2B25399401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0425" y="-854962"/>
            <a:ext cx="5011402" cy="2505701"/>
          </a:xfrm>
          <a:prstGeom prst="rect">
            <a:avLst/>
          </a:prstGeom>
        </p:spPr>
      </p:pic>
    </p:spTree>
    <p:extLst>
      <p:ext uri="{BB962C8B-B14F-4D97-AF65-F5344CB8AC3E}">
        <p14:creationId xmlns:p14="http://schemas.microsoft.com/office/powerpoint/2010/main" val="9656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6678</TotalTime>
  <Words>2142</Words>
  <Application>Microsoft Office PowerPoint</Application>
  <PresentationFormat>宽屏</PresentationFormat>
  <Paragraphs>249</Paragraphs>
  <Slides>31</Slides>
  <Notes>11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31</vt:i4>
      </vt:variant>
    </vt:vector>
  </HeadingPairs>
  <TitlesOfParts>
    <vt:vector size="39" baseType="lpstr">
      <vt:lpstr>Arial</vt:lpstr>
      <vt:lpstr>Calibri</vt:lpstr>
      <vt:lpstr>Calibri Light</vt:lpstr>
      <vt:lpstr>Constantia</vt:lpstr>
      <vt:lpstr>Dreaming Outloud Pro</vt:lpstr>
      <vt:lpstr>Wingdings</vt:lpstr>
      <vt:lpstr>Wingdings 2</vt:lpstr>
      <vt:lpstr>Office Theme</vt:lpstr>
      <vt:lpstr>PowerPoint 演示文稿</vt:lpstr>
      <vt:lpstr>Some good websites</vt:lpstr>
      <vt:lpstr>贵阳市英语学科带头人工作站“激励教学”2022年教师培训工作坊</vt:lpstr>
      <vt:lpstr>    A disclaimer!  </vt:lpstr>
      <vt:lpstr>We are going to </vt:lpstr>
      <vt:lpstr>Grammatical? Ungrammatical? Acceptable? </vt:lpstr>
      <vt:lpstr>Types of grammar?</vt:lpstr>
      <vt:lpstr>What’s your definition of grammar? </vt:lpstr>
      <vt:lpstr>What is grammar?  (1)  Traditional view:  </vt:lpstr>
      <vt:lpstr>Definition of grammar (2)  Modern or communicative view </vt:lpstr>
      <vt:lpstr>PowerPoint 演示文稿</vt:lpstr>
      <vt:lpstr>PowerPoint 演示文稿</vt:lpstr>
      <vt:lpstr>PowerPoint 演示文稿</vt:lpstr>
      <vt:lpstr>PowerPoint 演示文稿</vt:lpstr>
      <vt:lpstr>Teacher Cognition   Does it matter? </vt:lpstr>
      <vt:lpstr>Grammaring  The process of ‘adding ‘to language to cope with the demands imposed by distance. </vt:lpstr>
      <vt:lpstr>Here and now, social distance/register Where’s grammar?  </vt:lpstr>
      <vt:lpstr>Two  sugars, please </vt:lpstr>
      <vt:lpstr>Conceptual </vt:lpstr>
      <vt:lpstr>PowerPoint 演示文稿</vt:lpstr>
      <vt:lpstr>PowerPoint 演示文稿</vt:lpstr>
      <vt:lpstr>The importance of being polite in English </vt:lpstr>
      <vt:lpstr>Change ‘I need to borrow some money from you’ into more acceptable and appropriate English</vt:lpstr>
      <vt:lpstr>Instead of ‘I need to borrow some money from you’ which can sound a bit blunt and impolite, we could say: </vt:lpstr>
      <vt:lpstr>PowerPoint 演示文稿</vt:lpstr>
      <vt:lpstr>PowerPoint 演示文稿</vt:lpstr>
      <vt:lpstr>PowerPoint 演示文稿</vt:lpstr>
      <vt:lpstr>What is grammar? </vt:lpstr>
      <vt:lpstr>Refection,  analysis &amp; your takeaway</vt:lpstr>
      <vt:lpstr>Teacher Cognition   Does it matter?  Yes, It does! </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Scavenger hunt: find us an object (寻宝游戏)</dc:title>
  <dc:creator>Hou, Helen</dc:creator>
  <cp:lastModifiedBy>1416659021@qq.com</cp:lastModifiedBy>
  <cp:revision>31</cp:revision>
  <dcterms:created xsi:type="dcterms:W3CDTF">2022-10-18T02:07:23Z</dcterms:created>
  <dcterms:modified xsi:type="dcterms:W3CDTF">2023-01-30T07:12:27Z</dcterms:modified>
</cp:coreProperties>
</file>