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4" r:id="rId2"/>
    <p:sldId id="299" r:id="rId3"/>
    <p:sldId id="300" r:id="rId4"/>
    <p:sldId id="297" r:id="rId5"/>
    <p:sldId id="283" r:id="rId6"/>
    <p:sldId id="292" r:id="rId7"/>
    <p:sldId id="280" r:id="rId8"/>
    <p:sldId id="293" r:id="rId9"/>
    <p:sldId id="309" r:id="rId10"/>
    <p:sldId id="294" r:id="rId11"/>
    <p:sldId id="277" r:id="rId12"/>
    <p:sldId id="316" r:id="rId13"/>
    <p:sldId id="317" r:id="rId14"/>
    <p:sldId id="318" r:id="rId15"/>
    <p:sldId id="319" r:id="rId16"/>
    <p:sldId id="298" r:id="rId17"/>
  </p:sldIdLst>
  <p:sldSz cx="12190413" cy="6859588"/>
  <p:notesSz cx="6858000" cy="9144000"/>
  <p:custDataLst>
    <p:tags r:id="rId19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4660"/>
  </p:normalViewPr>
  <p:slideViewPr>
    <p:cSldViewPr>
      <p:cViewPr varScale="1">
        <p:scale>
          <a:sx n="73" d="100"/>
          <a:sy n="73" d="100"/>
        </p:scale>
        <p:origin x="498" y="72"/>
      </p:cViewPr>
      <p:guideLst>
        <p:guide orient="horz" pos="216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ED5F-AB97-47B5-9F7B-ACDF41A6E0FD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6312-6A05-4643-B813-780AEBCA5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66C5-028B-2240-AB65-B5695EB8251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2"/>
          <p:cNvSpPr txBox="1"/>
          <p:nvPr/>
        </p:nvSpPr>
        <p:spPr>
          <a:xfrm>
            <a:off x="334566" y="3443415"/>
            <a:ext cx="11521280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6 Do you like bananas?</a:t>
            </a:r>
            <a:endParaRPr lang="zh-CN" altLang="zh-CN" sz="54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4003" y="4975252"/>
            <a:ext cx="7342407" cy="492557"/>
          </a:xfrm>
          <a:prstGeom prst="rect">
            <a:avLst/>
          </a:prstGeom>
          <a:solidFill>
            <a:srgbClr val="0072C7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Section B 2a-3b </a:t>
            </a:r>
            <a:r>
              <a:rPr lang="en-US" altLang="zh-CN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Reading&amp;Writing</a:t>
            </a:r>
            <a:endParaRPr lang="zh-CN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1850" y="5647482"/>
            <a:ext cx="5946714" cy="45151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21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No.2</a:t>
            </a:r>
            <a:endParaRPr lang="zh-CN" altLang="zh-CN" sz="21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330162" y="4797946"/>
            <a:ext cx="7530089" cy="0"/>
          </a:xfrm>
          <a:prstGeom prst="line">
            <a:avLst/>
          </a:prstGeom>
          <a:noFill/>
          <a:ln w="9525" cap="flat" cmpd="sng" algn="ctr">
            <a:solidFill>
              <a:srgbClr val="F8F8F8">
                <a:lumMod val="75000"/>
              </a:srgbClr>
            </a:solidFill>
            <a:prstDash val="lgDash"/>
          </a:ln>
          <a:effectLst/>
        </p:spPr>
      </p:cxnSp>
      <p:cxnSp>
        <p:nvCxnSpPr>
          <p:cNvPr id="21" name="直接连接符 20"/>
          <p:cNvCxnSpPr/>
          <p:nvPr/>
        </p:nvCxnSpPr>
        <p:spPr>
          <a:xfrm>
            <a:off x="2330162" y="3285778"/>
            <a:ext cx="7530089" cy="0"/>
          </a:xfrm>
          <a:prstGeom prst="line">
            <a:avLst/>
          </a:prstGeom>
          <a:noFill/>
          <a:ln w="9525" cap="flat" cmpd="sng" algn="ctr">
            <a:solidFill>
              <a:srgbClr val="F8F8F8">
                <a:lumMod val="75000"/>
              </a:srgbClr>
            </a:solidFill>
            <a:prstDash val="lgDash"/>
          </a:ln>
          <a:effectLst/>
        </p:spPr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53" y="260708"/>
            <a:ext cx="4367135" cy="2868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9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9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99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823" cy="6859588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119264" y="2191480"/>
            <a:ext cx="9071150" cy="21986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2100">
              <a:latin typeface="Calibri" panose="020F050202020403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" y="2191480"/>
            <a:ext cx="3119262" cy="21986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1473835">
              <a:defRPr/>
            </a:pPr>
            <a:endParaRPr lang="zh-CN" altLang="en-US" sz="210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430910" y="2781722"/>
            <a:ext cx="6477583" cy="8617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lvl="0">
              <a:defRPr/>
            </a:pPr>
            <a:r>
              <a:rPr lang="en-US" altLang="zh-CN" sz="48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Teaching Reflection</a:t>
            </a:r>
            <a:endParaRPr lang="zh-CN" altLang="en-US" sz="4800" b="1" kern="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948" y="2364910"/>
            <a:ext cx="1804106" cy="19291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altLang="zh-CN" sz="117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117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2296210"/>
            <a:ext cx="3146360" cy="2066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/>
          <p:cNvGrpSpPr/>
          <p:nvPr/>
        </p:nvGrpSpPr>
        <p:grpSpPr bwMode="auto">
          <a:xfrm>
            <a:off x="3096210" y="961410"/>
            <a:ext cx="1923572" cy="1127049"/>
            <a:chOff x="0" y="0"/>
            <a:chExt cx="9801" cy="6692"/>
          </a:xfrm>
          <a:solidFill>
            <a:schemeClr val="accent1"/>
          </a:solidFill>
        </p:grpSpPr>
        <p:sp>
          <p:nvSpPr>
            <p:cNvPr id="22" name="曲线 948"/>
            <p:cNvSpPr/>
            <p:nvPr/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" name="曲线 948"/>
            <p:cNvSpPr/>
            <p:nvPr/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" name="曲线 950"/>
            <p:cNvSpPr/>
            <p:nvPr/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5" name="Group 12"/>
          <p:cNvGrpSpPr/>
          <p:nvPr/>
        </p:nvGrpSpPr>
        <p:grpSpPr bwMode="auto">
          <a:xfrm>
            <a:off x="7048488" y="932440"/>
            <a:ext cx="1923572" cy="1127049"/>
            <a:chOff x="0" y="0"/>
            <a:chExt cx="9801" cy="6692"/>
          </a:xfrm>
          <a:solidFill>
            <a:schemeClr val="accent2"/>
          </a:solidFill>
        </p:grpSpPr>
        <p:sp>
          <p:nvSpPr>
            <p:cNvPr id="45" name="曲线 948"/>
            <p:cNvSpPr/>
            <p:nvPr/>
          </p:nvSpPr>
          <p:spPr bwMode="auto">
            <a:xfrm>
              <a:off x="2263" y="0"/>
              <a:ext cx="5780" cy="6693"/>
            </a:xfrm>
            <a:custGeom>
              <a:avLst/>
              <a:gdLst>
                <a:gd name="T0" fmla="*/ 13513 w 21600"/>
                <a:gd name="T1" fmla="*/ 693 h 21600"/>
                <a:gd name="T2" fmla="*/ 15646 w 21600"/>
                <a:gd name="T3" fmla="*/ 2743 h 21600"/>
                <a:gd name="T4" fmla="*/ 16293 w 21600"/>
                <a:gd name="T5" fmla="*/ 5076 h 21600"/>
                <a:gd name="T6" fmla="*/ 14013 w 21600"/>
                <a:gd name="T7" fmla="*/ 10033 h 21600"/>
                <a:gd name="T8" fmla="*/ 15000 w 21600"/>
                <a:gd name="T9" fmla="*/ 12047 h 21600"/>
                <a:gd name="T10" fmla="*/ 18939 w 21600"/>
                <a:gd name="T11" fmla="*/ 12550 h 21600"/>
                <a:gd name="T12" fmla="*/ 20878 w 21600"/>
                <a:gd name="T13" fmla="*/ 15742 h 21600"/>
                <a:gd name="T14" fmla="*/ 21054 w 21600"/>
                <a:gd name="T15" fmla="*/ 19957 h 21600"/>
                <a:gd name="T16" fmla="*/ 9652 w 21600"/>
                <a:gd name="T17" fmla="*/ 21374 h 21600"/>
                <a:gd name="T18" fmla="*/ 455 w 21600"/>
                <a:gd name="T19" fmla="*/ 19563 h 21600"/>
                <a:gd name="T20" fmla="*/ 2201 w 21600"/>
                <a:gd name="T21" fmla="*/ 13225 h 21600"/>
                <a:gd name="T22" fmla="*/ 6270 w 21600"/>
                <a:gd name="T23" fmla="*/ 12189 h 21600"/>
                <a:gd name="T24" fmla="*/ 7447 w 21600"/>
                <a:gd name="T25" fmla="*/ 10075 h 21600"/>
                <a:gd name="T26" fmla="*/ 5239 w 21600"/>
                <a:gd name="T27" fmla="*/ 4682 h 21600"/>
                <a:gd name="T28" fmla="*/ 8512 w 21600"/>
                <a:gd name="T29" fmla="*/ 603 h 21600"/>
                <a:gd name="T30" fmla="*/ 12963 w 21600"/>
                <a:gd name="T31" fmla="*/ 5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513" y="693"/>
                  </a:moveTo>
                  <a:cubicBezTo>
                    <a:pt x="14488" y="1348"/>
                    <a:pt x="15048" y="1452"/>
                    <a:pt x="15646" y="2743"/>
                  </a:cubicBezTo>
                  <a:cubicBezTo>
                    <a:pt x="16244" y="4034"/>
                    <a:pt x="16241" y="4282"/>
                    <a:pt x="16293" y="5076"/>
                  </a:cubicBezTo>
                  <a:cubicBezTo>
                    <a:pt x="16607" y="8768"/>
                    <a:pt x="14540" y="9197"/>
                    <a:pt x="14013" y="10033"/>
                  </a:cubicBezTo>
                  <a:cubicBezTo>
                    <a:pt x="13983" y="10846"/>
                    <a:pt x="14152" y="11627"/>
                    <a:pt x="15000" y="12047"/>
                  </a:cubicBezTo>
                  <a:cubicBezTo>
                    <a:pt x="15852" y="12466"/>
                    <a:pt x="17732" y="11766"/>
                    <a:pt x="18939" y="12550"/>
                  </a:cubicBezTo>
                  <a:cubicBezTo>
                    <a:pt x="20146" y="13335"/>
                    <a:pt x="20280" y="14170"/>
                    <a:pt x="20878" y="15742"/>
                  </a:cubicBezTo>
                  <a:cubicBezTo>
                    <a:pt x="21476" y="17314"/>
                    <a:pt x="21600" y="19224"/>
                    <a:pt x="21054" y="19957"/>
                  </a:cubicBezTo>
                  <a:cubicBezTo>
                    <a:pt x="17698" y="20802"/>
                    <a:pt x="13826" y="21600"/>
                    <a:pt x="9652" y="21374"/>
                  </a:cubicBezTo>
                  <a:cubicBezTo>
                    <a:pt x="5478" y="21309"/>
                    <a:pt x="1401" y="21306"/>
                    <a:pt x="455" y="19563"/>
                  </a:cubicBezTo>
                  <a:cubicBezTo>
                    <a:pt x="0" y="17398"/>
                    <a:pt x="1278" y="14700"/>
                    <a:pt x="2201" y="13225"/>
                  </a:cubicBezTo>
                  <a:cubicBezTo>
                    <a:pt x="3124" y="11750"/>
                    <a:pt x="5422" y="12308"/>
                    <a:pt x="6270" y="12189"/>
                  </a:cubicBezTo>
                  <a:cubicBezTo>
                    <a:pt x="7119" y="12069"/>
                    <a:pt x="7773" y="11634"/>
                    <a:pt x="7447" y="10075"/>
                  </a:cubicBezTo>
                  <a:cubicBezTo>
                    <a:pt x="6147" y="8565"/>
                    <a:pt x="4854" y="6609"/>
                    <a:pt x="5239" y="4682"/>
                  </a:cubicBezTo>
                  <a:cubicBezTo>
                    <a:pt x="5624" y="2756"/>
                    <a:pt x="6917" y="1368"/>
                    <a:pt x="8512" y="603"/>
                  </a:cubicBezTo>
                  <a:cubicBezTo>
                    <a:pt x="10108" y="0"/>
                    <a:pt x="12186" y="258"/>
                    <a:pt x="12963" y="54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900" b="1">
                <a:solidFill>
                  <a:srgbClr val="F8F8F8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" name="曲线 948"/>
            <p:cNvSpPr/>
            <p:nvPr/>
          </p:nvSpPr>
          <p:spPr bwMode="auto">
            <a:xfrm>
              <a:off x="0" y="0"/>
              <a:ext cx="3885" cy="4606"/>
            </a:xfrm>
            <a:custGeom>
              <a:avLst/>
              <a:gdLst>
                <a:gd name="T0" fmla="*/ 13877 w 21600"/>
                <a:gd name="T1" fmla="*/ 647 h 21600"/>
                <a:gd name="T2" fmla="*/ 16040 w 21600"/>
                <a:gd name="T3" fmla="*/ 2715 h 21600"/>
                <a:gd name="T4" fmla="*/ 16690 w 21600"/>
                <a:gd name="T5" fmla="*/ 5069 h 21600"/>
                <a:gd name="T6" fmla="*/ 14383 w 21600"/>
                <a:gd name="T7" fmla="*/ 10068 h 21600"/>
                <a:gd name="T8" fmla="*/ 15495 w 21600"/>
                <a:gd name="T9" fmla="*/ 11986 h 21600"/>
                <a:gd name="T10" fmla="*/ 18725 w 21600"/>
                <a:gd name="T11" fmla="*/ 12460 h 21600"/>
                <a:gd name="T12" fmla="*/ 20932 w 21600"/>
                <a:gd name="T13" fmla="*/ 14790 h 21600"/>
                <a:gd name="T14" fmla="*/ 16796 w 21600"/>
                <a:gd name="T15" fmla="*/ 15475 h 21600"/>
                <a:gd name="T16" fmla="*/ 12020 w 21600"/>
                <a:gd name="T17" fmla="*/ 21529 h 21600"/>
                <a:gd name="T18" fmla="*/ 394 w 21600"/>
                <a:gd name="T19" fmla="*/ 19836 h 21600"/>
                <a:gd name="T20" fmla="*/ 2429 w 21600"/>
                <a:gd name="T21" fmla="*/ 13290 h 21600"/>
                <a:gd name="T22" fmla="*/ 6549 w 21600"/>
                <a:gd name="T23" fmla="*/ 12244 h 21600"/>
                <a:gd name="T24" fmla="*/ 7739 w 21600"/>
                <a:gd name="T25" fmla="*/ 10110 h 21600"/>
                <a:gd name="T26" fmla="*/ 5504 w 21600"/>
                <a:gd name="T27" fmla="*/ 4670 h 21600"/>
                <a:gd name="T28" fmla="*/ 8817 w 21600"/>
                <a:gd name="T29" fmla="*/ 553 h 21600"/>
                <a:gd name="T30" fmla="*/ 13321 w 21600"/>
                <a:gd name="T31" fmla="*/ 4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00" h="21600">
                  <a:moveTo>
                    <a:pt x="13877" y="647"/>
                  </a:moveTo>
                  <a:cubicBezTo>
                    <a:pt x="14867" y="1308"/>
                    <a:pt x="15434" y="1411"/>
                    <a:pt x="16040" y="2715"/>
                  </a:cubicBezTo>
                  <a:cubicBezTo>
                    <a:pt x="16646" y="4018"/>
                    <a:pt x="16640" y="4267"/>
                    <a:pt x="16690" y="5069"/>
                  </a:cubicBezTo>
                  <a:cubicBezTo>
                    <a:pt x="17013" y="8792"/>
                    <a:pt x="14917" y="9229"/>
                    <a:pt x="14383" y="10068"/>
                  </a:cubicBezTo>
                  <a:cubicBezTo>
                    <a:pt x="14355" y="10889"/>
                    <a:pt x="14639" y="11559"/>
                    <a:pt x="15495" y="11986"/>
                  </a:cubicBezTo>
                  <a:cubicBezTo>
                    <a:pt x="16357" y="12408"/>
                    <a:pt x="17902" y="11906"/>
                    <a:pt x="18725" y="12460"/>
                  </a:cubicBezTo>
                  <a:cubicBezTo>
                    <a:pt x="19948" y="13252"/>
                    <a:pt x="20326" y="13205"/>
                    <a:pt x="20932" y="14790"/>
                  </a:cubicBezTo>
                  <a:cubicBezTo>
                    <a:pt x="21600" y="16375"/>
                    <a:pt x="17352" y="14734"/>
                    <a:pt x="16796" y="15475"/>
                  </a:cubicBezTo>
                  <a:cubicBezTo>
                    <a:pt x="13399" y="16328"/>
                    <a:pt x="13365" y="19349"/>
                    <a:pt x="12020" y="21529"/>
                  </a:cubicBezTo>
                  <a:cubicBezTo>
                    <a:pt x="7794" y="21431"/>
                    <a:pt x="1356" y="21600"/>
                    <a:pt x="394" y="19836"/>
                  </a:cubicBezTo>
                  <a:cubicBezTo>
                    <a:pt x="0" y="17651"/>
                    <a:pt x="1495" y="14781"/>
                    <a:pt x="2429" y="13290"/>
                  </a:cubicBezTo>
                  <a:cubicBezTo>
                    <a:pt x="3363" y="11803"/>
                    <a:pt x="5693" y="12366"/>
                    <a:pt x="6549" y="12244"/>
                  </a:cubicBezTo>
                  <a:cubicBezTo>
                    <a:pt x="7405" y="12127"/>
                    <a:pt x="8067" y="11686"/>
                    <a:pt x="7739" y="10110"/>
                  </a:cubicBezTo>
                  <a:cubicBezTo>
                    <a:pt x="6421" y="8591"/>
                    <a:pt x="5115" y="6616"/>
                    <a:pt x="5504" y="4670"/>
                  </a:cubicBezTo>
                  <a:cubicBezTo>
                    <a:pt x="5893" y="2729"/>
                    <a:pt x="7205" y="1327"/>
                    <a:pt x="8817" y="553"/>
                  </a:cubicBezTo>
                  <a:cubicBezTo>
                    <a:pt x="10435" y="0"/>
                    <a:pt x="12537" y="206"/>
                    <a:pt x="13321" y="492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900" b="1">
                <a:solidFill>
                  <a:srgbClr val="F8F8F8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7" name="曲线 950"/>
            <p:cNvSpPr/>
            <p:nvPr/>
          </p:nvSpPr>
          <p:spPr bwMode="auto">
            <a:xfrm>
              <a:off x="6721" y="290"/>
              <a:ext cx="3080" cy="4121"/>
            </a:xfrm>
            <a:custGeom>
              <a:avLst/>
              <a:gdLst>
                <a:gd name="T0" fmla="*/ 2749 w 21600"/>
                <a:gd name="T1" fmla="*/ 9083 h 21600"/>
                <a:gd name="T2" fmla="*/ 4130 w 21600"/>
                <a:gd name="T3" fmla="*/ 2148 h 21600"/>
                <a:gd name="T4" fmla="*/ 10743 w 21600"/>
                <a:gd name="T5" fmla="*/ 15 h 21600"/>
                <a:gd name="T6" fmla="*/ 15989 w 21600"/>
                <a:gd name="T7" fmla="*/ 1839 h 21600"/>
                <a:gd name="T8" fmla="*/ 17686 w 21600"/>
                <a:gd name="T9" fmla="*/ 5309 h 21600"/>
                <a:gd name="T10" fmla="*/ 17897 w 21600"/>
                <a:gd name="T11" fmla="*/ 8611 h 21600"/>
                <a:gd name="T12" fmla="*/ 16564 w 21600"/>
                <a:gd name="T13" fmla="*/ 9764 h 21600"/>
                <a:gd name="T14" fmla="*/ 14250 w 21600"/>
                <a:gd name="T15" fmla="*/ 10393 h 21600"/>
                <a:gd name="T16" fmla="*/ 13198 w 21600"/>
                <a:gd name="T17" fmla="*/ 12385 h 21600"/>
                <a:gd name="T18" fmla="*/ 14811 w 21600"/>
                <a:gd name="T19" fmla="*/ 13643 h 21600"/>
                <a:gd name="T20" fmla="*/ 18738 w 21600"/>
                <a:gd name="T21" fmla="*/ 14010 h 21600"/>
                <a:gd name="T22" fmla="*/ 20520 w 21600"/>
                <a:gd name="T23" fmla="*/ 14953 h 21600"/>
                <a:gd name="T24" fmla="*/ 21263 w 21600"/>
                <a:gd name="T25" fmla="*/ 17207 h 21600"/>
                <a:gd name="T26" fmla="*/ 21123 w 21600"/>
                <a:gd name="T27" fmla="*/ 20247 h 21600"/>
                <a:gd name="T28" fmla="*/ 9481 w 21600"/>
                <a:gd name="T29" fmla="*/ 21400 h 21600"/>
                <a:gd name="T30" fmla="*/ 5273 w 21600"/>
                <a:gd name="T31" fmla="*/ 16159 h 21600"/>
                <a:gd name="T32" fmla="*/ 855 w 21600"/>
                <a:gd name="T33" fmla="*/ 15635 h 21600"/>
                <a:gd name="T34" fmla="*/ 715 w 21600"/>
                <a:gd name="T35" fmla="*/ 14534 h 21600"/>
                <a:gd name="T36" fmla="*/ 3352 w 21600"/>
                <a:gd name="T37" fmla="*/ 13779 h 21600"/>
                <a:gd name="T38" fmla="*/ 6480 w 21600"/>
                <a:gd name="T39" fmla="*/ 13538 h 21600"/>
                <a:gd name="T40" fmla="*/ 7307 w 21600"/>
                <a:gd name="T41" fmla="*/ 11651 h 21600"/>
                <a:gd name="T42" fmla="*/ 6255 w 21600"/>
                <a:gd name="T43" fmla="*/ 11180 h 21600"/>
                <a:gd name="T44" fmla="*/ 5414 w 21600"/>
                <a:gd name="T45" fmla="*/ 9922 h 21600"/>
                <a:gd name="T46" fmla="*/ 3590 w 21600"/>
                <a:gd name="T47" fmla="*/ 9712 h 21600"/>
                <a:gd name="T48" fmla="*/ 3029 w 21600"/>
                <a:gd name="T49" fmla="*/ 9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00" h="21600">
                  <a:moveTo>
                    <a:pt x="2749" y="9083"/>
                  </a:moveTo>
                  <a:cubicBezTo>
                    <a:pt x="2959" y="7605"/>
                    <a:pt x="2531" y="3962"/>
                    <a:pt x="4130" y="2148"/>
                  </a:cubicBezTo>
                  <a:cubicBezTo>
                    <a:pt x="5729" y="372"/>
                    <a:pt x="8485" y="0"/>
                    <a:pt x="10743" y="15"/>
                  </a:cubicBezTo>
                  <a:cubicBezTo>
                    <a:pt x="13002" y="36"/>
                    <a:pt x="14601" y="780"/>
                    <a:pt x="15989" y="1839"/>
                  </a:cubicBezTo>
                  <a:cubicBezTo>
                    <a:pt x="17378" y="2898"/>
                    <a:pt x="17280" y="3915"/>
                    <a:pt x="17686" y="5309"/>
                  </a:cubicBezTo>
                  <a:cubicBezTo>
                    <a:pt x="18121" y="6703"/>
                    <a:pt x="18121" y="7720"/>
                    <a:pt x="17897" y="8611"/>
                  </a:cubicBezTo>
                  <a:cubicBezTo>
                    <a:pt x="17672" y="9502"/>
                    <a:pt x="17294" y="9408"/>
                    <a:pt x="16564" y="9764"/>
                  </a:cubicBezTo>
                  <a:cubicBezTo>
                    <a:pt x="15835" y="10121"/>
                    <a:pt x="14923" y="9869"/>
                    <a:pt x="14250" y="10393"/>
                  </a:cubicBezTo>
                  <a:cubicBezTo>
                    <a:pt x="13577" y="10917"/>
                    <a:pt x="13086" y="11735"/>
                    <a:pt x="13198" y="12385"/>
                  </a:cubicBezTo>
                  <a:cubicBezTo>
                    <a:pt x="13310" y="13035"/>
                    <a:pt x="13703" y="13318"/>
                    <a:pt x="14811" y="13643"/>
                  </a:cubicBezTo>
                  <a:cubicBezTo>
                    <a:pt x="15919" y="13968"/>
                    <a:pt x="17609" y="13748"/>
                    <a:pt x="18738" y="14010"/>
                  </a:cubicBezTo>
                  <a:cubicBezTo>
                    <a:pt x="19874" y="14272"/>
                    <a:pt x="19987" y="14314"/>
                    <a:pt x="20520" y="14953"/>
                  </a:cubicBezTo>
                  <a:cubicBezTo>
                    <a:pt x="20996" y="15593"/>
                    <a:pt x="21137" y="16148"/>
                    <a:pt x="21263" y="17207"/>
                  </a:cubicBezTo>
                  <a:cubicBezTo>
                    <a:pt x="21389" y="18266"/>
                    <a:pt x="21600" y="19786"/>
                    <a:pt x="21123" y="20247"/>
                  </a:cubicBezTo>
                  <a:cubicBezTo>
                    <a:pt x="18766" y="21086"/>
                    <a:pt x="13584" y="21600"/>
                    <a:pt x="9481" y="21400"/>
                  </a:cubicBezTo>
                  <a:cubicBezTo>
                    <a:pt x="8738" y="19587"/>
                    <a:pt x="7020" y="17312"/>
                    <a:pt x="5273" y="16159"/>
                  </a:cubicBezTo>
                  <a:cubicBezTo>
                    <a:pt x="3548" y="15006"/>
                    <a:pt x="1767" y="15960"/>
                    <a:pt x="855" y="15635"/>
                  </a:cubicBezTo>
                  <a:cubicBezTo>
                    <a:pt x="0" y="15310"/>
                    <a:pt x="252" y="14922"/>
                    <a:pt x="715" y="14534"/>
                  </a:cubicBezTo>
                  <a:cubicBezTo>
                    <a:pt x="1178" y="14146"/>
                    <a:pt x="2202" y="13978"/>
                    <a:pt x="3352" y="13779"/>
                  </a:cubicBezTo>
                  <a:cubicBezTo>
                    <a:pt x="4502" y="13580"/>
                    <a:pt x="5638" y="13947"/>
                    <a:pt x="6480" y="13538"/>
                  </a:cubicBezTo>
                  <a:cubicBezTo>
                    <a:pt x="7293" y="13129"/>
                    <a:pt x="7349" y="12123"/>
                    <a:pt x="7307" y="11651"/>
                  </a:cubicBezTo>
                  <a:cubicBezTo>
                    <a:pt x="7265" y="11180"/>
                    <a:pt x="6634" y="11525"/>
                    <a:pt x="6255" y="11180"/>
                  </a:cubicBezTo>
                  <a:cubicBezTo>
                    <a:pt x="5876" y="10834"/>
                    <a:pt x="5947" y="10215"/>
                    <a:pt x="5414" y="9922"/>
                  </a:cubicBezTo>
                  <a:cubicBezTo>
                    <a:pt x="4881" y="9628"/>
                    <a:pt x="4067" y="9806"/>
                    <a:pt x="3590" y="9712"/>
                  </a:cubicBezTo>
                  <a:cubicBezTo>
                    <a:pt x="3113" y="9618"/>
                    <a:pt x="3106" y="9497"/>
                    <a:pt x="3029" y="9450"/>
                  </a:cubicBezTo>
                </a:path>
              </a:pathLst>
            </a:custGeom>
            <a:grpFill/>
            <a:ln w="3175" cap="flat" cmpd="sng">
              <a:noFill/>
              <a:beve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sz="1900" b="1">
                <a:solidFill>
                  <a:srgbClr val="F8F8F8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2608582" y="2144703"/>
            <a:ext cx="2796097" cy="952287"/>
          </a:xfrm>
          <a:prstGeom prst="rect">
            <a:avLst/>
          </a:prstGeom>
          <a:solidFill>
            <a:schemeClr val="accent1"/>
          </a:solidFill>
          <a:ln w="3175" cap="flat" cmpd="sng">
            <a:noFill/>
            <a:bevel/>
          </a:ln>
        </p:spPr>
        <p:txBody>
          <a:bodyPr lIns="82822" tIns="41410" rIns="82822" bIns="41410" anchor="ctr"/>
          <a:lstStyle>
            <a:defPPr>
              <a:defRPr lang="zh-CN"/>
            </a:defPPr>
          </a:lstStyle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rgbClr val="F8F8F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Encourage students</a:t>
            </a:r>
            <a:endParaRPr lang="zh-CN" altLang="en-US" sz="2800" b="1" dirty="0">
              <a:solidFill>
                <a:srgbClr val="F8F8F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539926" y="3149135"/>
            <a:ext cx="5112568" cy="36793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82822" tIns="41410" rIns="82822" bIns="41410" anchor="ctr"/>
          <a:lstStyle/>
          <a:p>
            <a:pPr>
              <a:lnSpc>
                <a:spcPct val="130000"/>
              </a:lnSpc>
            </a:pP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6554321" y="2146647"/>
            <a:ext cx="2796096" cy="978774"/>
          </a:xfrm>
          <a:prstGeom prst="rect">
            <a:avLst/>
          </a:prstGeom>
          <a:solidFill>
            <a:schemeClr val="accent2"/>
          </a:solidFill>
          <a:ln w="3175" cap="flat" cmpd="sng">
            <a:noFill/>
            <a:bevel/>
          </a:ln>
        </p:spPr>
        <p:txBody>
          <a:bodyPr lIns="82822" tIns="41410" rIns="82822" bIns="41410" anchor="ctr"/>
          <a:lstStyle>
            <a:defPPr>
              <a:defRPr lang="zh-CN"/>
            </a:defPPr>
            <a:lvl1pPr algn="ctr">
              <a:defRPr sz="2000" b="1">
                <a:solidFill>
                  <a:srgbClr val="F8F8F8"/>
                </a:solidFill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 time better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6438266" y="3180211"/>
            <a:ext cx="5067588" cy="36482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82822" tIns="41410" rIns="82822" bIns="41410" anchor="ctr"/>
          <a:lstStyle/>
          <a:p>
            <a:pPr>
              <a:lnSpc>
                <a:spcPct val="130000"/>
              </a:lnSpc>
            </a:pPr>
            <a:endParaRPr lang="zh-CN" altLang="en-US" sz="1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773284" y="3245951"/>
            <a:ext cx="4741864" cy="35168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2822" tIns="41410" rIns="82822" bIns="4141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dirty="0">
                <a:solidFill>
                  <a:srgbClr val="F8F8F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 patient to say the order in another way to make them understand.</a:t>
            </a:r>
            <a:endParaRPr lang="zh-CN" altLang="en-US" sz="4400" dirty="0">
              <a:solidFill>
                <a:srgbClr val="F8F8F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6596233" y="3365011"/>
            <a:ext cx="4909621" cy="26365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2822" tIns="41410" rIns="82822" bIns="4141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dirty="0">
                <a:solidFill>
                  <a:srgbClr val="F8F8F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Make full use of time and arrange the whole class better.</a:t>
            </a:r>
            <a:endParaRPr lang="zh-CN" altLang="en-US" sz="4400" dirty="0">
              <a:solidFill>
                <a:srgbClr val="F8F8F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WordArt 24"/>
          <p:cNvSpPr>
            <a:spLocks noChangeArrowheads="1" noChangeShapeType="1"/>
          </p:cNvSpPr>
          <p:nvPr/>
        </p:nvSpPr>
        <p:spPr bwMode="auto">
          <a:xfrm>
            <a:off x="5722450" y="2875655"/>
            <a:ext cx="715816" cy="546961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30000"/>
              </a:lnSpc>
            </a:pPr>
            <a:endParaRPr lang="zh-CN" altLang="en-US" sz="13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314" y="274229"/>
            <a:ext cx="3652148" cy="5386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2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Reflection</a:t>
            </a:r>
            <a:endParaRPr lang="zh-CN" altLang="en-US" sz="27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79144" y="889925"/>
            <a:ext cx="1103978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427" y="1335479"/>
            <a:ext cx="3180099" cy="3180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427" y="1335479"/>
            <a:ext cx="3180099" cy="31800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74889" y="4869043"/>
            <a:ext cx="168507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kumimoji="1" lang="zh-CN" altLang="en-US" sz="4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48439" y="4869043"/>
            <a:ext cx="1668780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5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kumimoji="1" lang="zh-CN" altLang="en-US" sz="4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0CB0D90-7C49-49AB-8D47-C5CA9E995CCC}"/>
              </a:ext>
            </a:extLst>
          </p:cNvPr>
          <p:cNvSpPr/>
          <p:nvPr/>
        </p:nvSpPr>
        <p:spPr>
          <a:xfrm>
            <a:off x="2673436" y="75841"/>
            <a:ext cx="68435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7200" dirty="0"/>
              <a:t>Exchange the role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3594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073 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68" y="55510"/>
            <a:ext cx="10640795" cy="67494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86527" y="2113541"/>
            <a:ext cx="198310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endParaRPr kumimoji="1" lang="zh-CN" altLang="en-US" sz="4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73756" y="2113541"/>
            <a:ext cx="1840230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5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kumimoji="1" lang="zh-CN" altLang="en-US" sz="4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2790" y="163195"/>
            <a:ext cx="10725785" cy="59645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14732" y="4276058"/>
            <a:ext cx="2154555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5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Rationale</a:t>
            </a:r>
            <a:endParaRPr kumimoji="1" lang="zh-CN" altLang="en-US" sz="405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04267" y="402558"/>
            <a:ext cx="2183130" cy="71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5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15590" y="-26035"/>
            <a:ext cx="10971530" cy="1143000"/>
          </a:xfrm>
        </p:spPr>
        <p:txBody>
          <a:bodyPr/>
          <a:lstStyle/>
          <a:p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Road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-1" r="-67"/>
          <a:stretch>
            <a:fillRect/>
          </a:stretch>
        </p:blipFill>
        <p:spPr>
          <a:xfrm>
            <a:off x="4573270" y="872490"/>
            <a:ext cx="7661275" cy="5616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7320" y="-26035"/>
            <a:ext cx="4107815" cy="6862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>
                <a:sym typeface="+mn-ea"/>
              </a:rPr>
              <a:t>做自己没做过的事是</a:t>
            </a:r>
            <a:r>
              <a:rPr lang="zh-CN" altLang="en-US" sz="4000">
                <a:solidFill>
                  <a:srgbClr val="FF0000"/>
                </a:solidFill>
                <a:sym typeface="+mn-ea"/>
              </a:rPr>
              <a:t>成长</a:t>
            </a:r>
            <a:r>
              <a:rPr lang="zh-CN" altLang="en-US" sz="4000">
                <a:sym typeface="+mn-ea"/>
              </a:rPr>
              <a:t>，做自己不愿意做的事是</a:t>
            </a:r>
            <a:r>
              <a:rPr lang="zh-CN" altLang="en-US" sz="4000">
                <a:solidFill>
                  <a:srgbClr val="FF0000"/>
                </a:solidFill>
                <a:sym typeface="+mn-ea"/>
              </a:rPr>
              <a:t>挑战</a:t>
            </a:r>
            <a:r>
              <a:rPr lang="zh-CN" altLang="en-US" sz="4000">
                <a:sym typeface="+mn-ea"/>
              </a:rPr>
              <a:t>，做你不敢做的事是</a:t>
            </a:r>
            <a:r>
              <a:rPr lang="zh-CN" altLang="en-US" sz="4000">
                <a:solidFill>
                  <a:srgbClr val="FF0000"/>
                </a:solidFill>
                <a:sym typeface="+mn-ea"/>
              </a:rPr>
              <a:t>突破</a:t>
            </a:r>
            <a:r>
              <a:rPr lang="zh-CN" altLang="en-US" sz="4000">
                <a:sym typeface="+mn-ea"/>
              </a:rPr>
              <a:t>。</a:t>
            </a:r>
            <a:endParaRPr lang="zh-CN" altLang="en-US" sz="4000"/>
          </a:p>
          <a:p>
            <a:r>
              <a:rPr lang="zh-CN" altLang="en-US" sz="4000">
                <a:sym typeface="+mn-ea"/>
              </a:rPr>
              <a:t>改变是可怕的，愿在座的每一位教师都能突破自我，将自己的激情洒向你</a:t>
            </a:r>
            <a:r>
              <a:rPr lang="zh-CN" altLang="en-US" sz="4000">
                <a:solidFill>
                  <a:srgbClr val="FF0000"/>
                </a:solidFill>
                <a:sym typeface="+mn-ea"/>
              </a:rPr>
              <a:t>可塑的学生们。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飞哥PPT眉头"/>
          <p:cNvSpPr>
            <a:spLocks noChangeShapeType="1"/>
          </p:cNvSpPr>
          <p:nvPr/>
        </p:nvSpPr>
        <p:spPr bwMode="auto">
          <a:xfrm rot="16200000" flipH="1">
            <a:off x="1391057" y="5734690"/>
            <a:ext cx="1920445" cy="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24" name="飞哥PPT眉头"/>
          <p:cNvSpPr>
            <a:spLocks noChangeShapeType="1"/>
          </p:cNvSpPr>
          <p:nvPr/>
        </p:nvSpPr>
        <p:spPr bwMode="auto">
          <a:xfrm flipH="1">
            <a:off x="1130122" y="6502847"/>
            <a:ext cx="10195521" cy="0"/>
          </a:xfrm>
          <a:prstGeom prst="line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4"/>
          <a:stretch>
            <a:fillRect/>
          </a:stretch>
        </p:blipFill>
        <p:spPr>
          <a:xfrm>
            <a:off x="-5239" y="164674"/>
            <a:ext cx="12307568" cy="633817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20843748">
            <a:off x="773021" y="1933376"/>
            <a:ext cx="690092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 for </a:t>
            </a:r>
          </a:p>
          <a:p>
            <a:pPr algn="ctr"/>
            <a:r>
              <a:rPr lang="en-US" altLang="zh-CN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listening!</a:t>
            </a:r>
            <a:endParaRPr lang="zh-CN" alt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0" y="-48582"/>
            <a:ext cx="12194823" cy="6859588"/>
          </a:xfrm>
          <a:prstGeom prst="rect">
            <a:avLst/>
          </a:prstGeom>
        </p:spPr>
      </p:pic>
      <p:sp>
        <p:nvSpPr>
          <p:cNvPr id="4" name="矩形 28"/>
          <p:cNvSpPr/>
          <p:nvPr/>
        </p:nvSpPr>
        <p:spPr bwMode="auto">
          <a:xfrm>
            <a:off x="-2" y="2611946"/>
            <a:ext cx="4837438" cy="1712354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93093" y="3123714"/>
            <a:ext cx="3452037" cy="80021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660582" y="460908"/>
            <a:ext cx="4577529" cy="53860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27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of the Textbook</a:t>
            </a:r>
            <a:endParaRPr lang="zh-CN" altLang="en-US" sz="27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506715" y="1451782"/>
            <a:ext cx="5947456" cy="615549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 of the Core Competence </a:t>
            </a:r>
            <a:endParaRPr lang="zh-CN" alt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2515" y="250590"/>
            <a:ext cx="874485" cy="94406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5300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zh-CN" altLang="en-US" sz="53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9757" y="1385721"/>
            <a:ext cx="957830" cy="94406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5300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zh-CN" altLang="en-US" sz="53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4599" y="2437145"/>
            <a:ext cx="977063" cy="94406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5300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zh-CN" altLang="en-US" sz="53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8869" y="3451894"/>
            <a:ext cx="955693" cy="94406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5300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zh-CN" altLang="en-US" sz="53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22871" y="3073723"/>
            <a:ext cx="2024222" cy="6567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500" b="1" dirty="0">
                <a:solidFill>
                  <a:schemeClr val="bg1"/>
                </a:solidFill>
                <a:latin typeface="Eras Bold ITC" panose="020B0907030504020204" pitchFamily="34" charset="0"/>
                <a:ea typeface="微软雅黑" panose="020B0503020204020204" pitchFamily="34" charset="-122"/>
              </a:rPr>
              <a:t>为人师表</a:t>
            </a:r>
          </a:p>
        </p:txBody>
      </p:sp>
      <p:sp>
        <p:nvSpPr>
          <p:cNvPr id="25" name="TextBox 13"/>
          <p:cNvSpPr txBox="1"/>
          <p:nvPr/>
        </p:nvSpPr>
        <p:spPr bwMode="auto">
          <a:xfrm>
            <a:off x="6451428" y="3633544"/>
            <a:ext cx="4438068" cy="53860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lvl="0">
              <a:defRPr/>
            </a:pPr>
            <a:r>
              <a:rPr lang="en-US" altLang="zh-CN" sz="27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Teaching Reflection</a:t>
            </a:r>
            <a:endParaRPr lang="zh-CN" altLang="en-US" sz="27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871603" y="2581135"/>
            <a:ext cx="6392128" cy="538605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lvl="0">
              <a:defRPr/>
            </a:pPr>
            <a:r>
              <a:rPr lang="en-US" altLang="zh-CN" sz="27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of the Teaching Procedure</a:t>
            </a:r>
            <a:endParaRPr lang="zh-CN" altLang="en-US" sz="27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  <p:bldP spid="16" grpId="0"/>
      <p:bldP spid="17" grpId="0"/>
      <p:bldP spid="18" grpId="0"/>
      <p:bldP spid="19" grpId="0"/>
      <p:bldP spid="21" grpId="0"/>
      <p:bldP spid="2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823" cy="6859588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119264" y="2191480"/>
            <a:ext cx="9071150" cy="21986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lIns="121917" tIns="60958" rIns="121917" bIns="60958" anchor="ctr"/>
          <a:lstStyle/>
          <a:p>
            <a:endParaRPr lang="zh-CN" altLang="en-US" sz="2100">
              <a:latin typeface="Calibri" panose="020F050202020403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" y="2191480"/>
            <a:ext cx="3119262" cy="21986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1473835">
              <a:defRPr/>
            </a:pPr>
            <a:endParaRPr lang="zh-CN" altLang="en-US" sz="210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104190" y="2890694"/>
            <a:ext cx="6477583" cy="800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en-US" altLang="zh-CN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Analysis of the Textbook</a:t>
            </a:r>
            <a:endParaRPr lang="zh-CN" altLang="en-US" sz="4400" b="1" kern="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705" y="2364910"/>
            <a:ext cx="1624593" cy="19291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altLang="zh-CN" sz="117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117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6" y="2296210"/>
            <a:ext cx="3146360" cy="2066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61950" y="274320"/>
            <a:ext cx="11465560" cy="5359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/>
            <a:r>
              <a:rPr lang="en-US" altLang="zh-CN" sz="27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Unit 6 Do you like bananas? </a:t>
            </a:r>
            <a:r>
              <a:rPr lang="en-US" altLang="zh-CN" sz="2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Section B 2a-3b Reading and writing</a:t>
            </a:r>
            <a:endParaRPr lang="zh-CN" altLang="en-US" sz="27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箭头3"/>
          <p:cNvSpPr/>
          <p:nvPr/>
        </p:nvSpPr>
        <p:spPr bwMode="gray">
          <a:xfrm flipV="1">
            <a:off x="2042201" y="3853782"/>
            <a:ext cx="1092876" cy="1521060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22" tIns="41410" rIns="82822" bIns="4141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箭头2"/>
          <p:cNvSpPr/>
          <p:nvPr/>
        </p:nvSpPr>
        <p:spPr bwMode="gray">
          <a:xfrm>
            <a:off x="3599556" y="3128540"/>
            <a:ext cx="597903" cy="1297345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22" tIns="41410" rIns="82822" bIns="4141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箭头1"/>
          <p:cNvSpPr/>
          <p:nvPr/>
        </p:nvSpPr>
        <p:spPr bwMode="gray">
          <a:xfrm>
            <a:off x="2035174" y="2192187"/>
            <a:ext cx="1092876" cy="1761996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82822" tIns="41410" rIns="82822" bIns="4141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12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文本1"/>
          <p:cNvSpPr>
            <a:spLocks noChangeArrowheads="1"/>
          </p:cNvSpPr>
          <p:nvPr/>
        </p:nvSpPr>
        <p:spPr bwMode="gray">
          <a:xfrm>
            <a:off x="5162594" y="1237632"/>
            <a:ext cx="6765260" cy="1761995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82822" tIns="41410" rIns="82822" bIns="4141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/>
        </p:nvSpPr>
        <p:spPr bwMode="gray">
          <a:xfrm>
            <a:off x="3128047" y="1676327"/>
            <a:ext cx="2031054" cy="1202392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82822" tIns="41410" rIns="82822" bIns="4141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Reading</a:t>
            </a:r>
            <a:endParaRPr lang="zh-CN" altLang="zh-CN" sz="32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标题3"/>
          <p:cNvSpPr>
            <a:spLocks noChangeArrowheads="1"/>
          </p:cNvSpPr>
          <p:nvPr/>
        </p:nvSpPr>
        <p:spPr bwMode="gray">
          <a:xfrm>
            <a:off x="3128047" y="4698478"/>
            <a:ext cx="2031051" cy="1181675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82822" tIns="41410" rIns="82822" bIns="4141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Writing</a:t>
            </a:r>
            <a:endParaRPr lang="zh-CN" altLang="zh-CN" sz="32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666481" y="3274358"/>
            <a:ext cx="2133919" cy="11923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82822" tIns="41410" rIns="82822" bIns="4141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Eating habit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79144" y="889925"/>
            <a:ext cx="1103978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2"/>
          <p:cNvSpPr>
            <a:spLocks noChangeArrowheads="1"/>
          </p:cNvSpPr>
          <p:nvPr/>
        </p:nvSpPr>
        <p:spPr bwMode="gray">
          <a:xfrm>
            <a:off x="5227129" y="4650478"/>
            <a:ext cx="6765259" cy="1761995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lIns="82822" tIns="41410" rIns="82822" bIns="4141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express their eating habits, food they like or dislike, and give their reasons.</a:t>
            </a:r>
            <a:endParaRPr lang="zh-CN" altLang="zh-CN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65594" y="2059324"/>
            <a:ext cx="3834424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79265" y="1369289"/>
            <a:ext cx="6660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Learn how to express some foods and whether a person likes and dislikes to eat.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2787167" y="3478990"/>
            <a:ext cx="2663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language input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18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"/>
          <p:cNvSpPr/>
          <p:nvPr/>
        </p:nvSpPr>
        <p:spPr bwMode="auto">
          <a:xfrm>
            <a:off x="8667961" y="2925738"/>
            <a:ext cx="3270482" cy="32273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182883" tIns="91442" rIns="45722" bIns="45722" numCol="1" spcCol="0" rtlCol="0" fromWordArt="0" anchor="t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>
              <a:spcAft>
                <a:spcPts val="600"/>
              </a:spcAft>
              <a:defRPr/>
            </a:pPr>
            <a:endParaRPr lang="en-US" sz="3600" dirty="0">
              <a:solidFill>
                <a:srgbClr val="FFFFFF">
                  <a:alpha val="99000"/>
                </a:srgbClr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文本框 81"/>
          <p:cNvSpPr txBox="1">
            <a:spLocks noChangeArrowheads="1"/>
          </p:cNvSpPr>
          <p:nvPr/>
        </p:nvSpPr>
        <p:spPr bwMode="auto">
          <a:xfrm>
            <a:off x="8851087" y="2925738"/>
            <a:ext cx="2904231" cy="25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Writing promoted by reading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79144" y="889925"/>
            <a:ext cx="1103978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8" y="2850336"/>
            <a:ext cx="8128000" cy="337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9144" y="972452"/>
            <a:ext cx="10847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Textual enhancement is used to draw language learners’ attention to grammatical form expressions and text structure.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2D8C52-5AC3-42D3-9D69-4D6B412E2431}"/>
              </a:ext>
            </a:extLst>
          </p:cNvPr>
          <p:cNvSpPr txBox="1"/>
          <p:nvPr/>
        </p:nvSpPr>
        <p:spPr>
          <a:xfrm>
            <a:off x="375492" y="77658"/>
            <a:ext cx="1143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Krashen’s hypothesis of second language acquisition</a:t>
            </a:r>
            <a:endParaRPr lang="zh-CN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823" cy="6859588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119264" y="2191480"/>
            <a:ext cx="9002622" cy="21986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lIns="121917" tIns="60958" rIns="121917" bIns="60958" anchor="ctr"/>
          <a:lstStyle/>
          <a:p>
            <a:pPr lvl="0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Core Competence 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" y="2191480"/>
            <a:ext cx="3119262" cy="21986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1473835">
              <a:defRPr/>
            </a:pPr>
            <a:endParaRPr lang="zh-CN" altLang="en-US" sz="2100"/>
          </a:p>
        </p:txBody>
      </p:sp>
      <p:sp>
        <p:nvSpPr>
          <p:cNvPr id="7" name="TextBox 6"/>
          <p:cNvSpPr txBox="1"/>
          <p:nvPr/>
        </p:nvSpPr>
        <p:spPr>
          <a:xfrm>
            <a:off x="664880" y="2364910"/>
            <a:ext cx="1806242" cy="19291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altLang="zh-CN" sz="117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117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622" y="2296210"/>
            <a:ext cx="2282264" cy="2066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2"/>
          <p:cNvGrpSpPr/>
          <p:nvPr/>
        </p:nvGrpSpPr>
        <p:grpSpPr bwMode="auto">
          <a:xfrm rot="-1142007">
            <a:off x="298513" y="620507"/>
            <a:ext cx="2888809" cy="2880122"/>
            <a:chOff x="0" y="0"/>
            <a:chExt cx="1200" cy="1200"/>
          </a:xfrm>
          <a:solidFill>
            <a:schemeClr val="accent1"/>
          </a:solidFill>
        </p:grpSpPr>
        <p:sp>
          <p:nvSpPr>
            <p:cNvPr id="125" name="AutoShape 32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6" name="Group 4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6" name="AutoShape 3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AutoShape 3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Group 7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4" name="AutoShape 3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AutoShape 3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8" name="Group 10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32" name="AutoShape 4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AutoShape 4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9" name="Group 13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30" name="AutoShape 4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AutoShape 4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2" name="Group 30"/>
          <p:cNvGrpSpPr/>
          <p:nvPr/>
        </p:nvGrpSpPr>
        <p:grpSpPr bwMode="auto">
          <a:xfrm>
            <a:off x="3059753" y="3580654"/>
            <a:ext cx="2848845" cy="2853614"/>
            <a:chOff x="0" y="0"/>
            <a:chExt cx="1200" cy="1200"/>
          </a:xfrm>
          <a:solidFill>
            <a:schemeClr val="accent2"/>
          </a:solidFill>
        </p:grpSpPr>
        <p:sp>
          <p:nvSpPr>
            <p:cNvPr id="153" name="AutoShape 60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4" name="Group 32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4" name="AutoShape 62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AutoShape 63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5" name="Group 35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2" name="AutoShape 65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AutoShape 66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6" name="Group 38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0" name="AutoShape 6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AutoShape 6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7" name="Group 41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58" name="AutoShape 7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AutoShape 7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0" name="Group 58"/>
          <p:cNvGrpSpPr/>
          <p:nvPr/>
        </p:nvGrpSpPr>
        <p:grpSpPr bwMode="auto">
          <a:xfrm rot="1282349">
            <a:off x="6225031" y="534456"/>
            <a:ext cx="2535661" cy="2539904"/>
            <a:chOff x="0" y="0"/>
            <a:chExt cx="1200" cy="1200"/>
          </a:xfrm>
          <a:solidFill>
            <a:schemeClr val="accent3"/>
          </a:solidFill>
        </p:grpSpPr>
        <p:sp>
          <p:nvSpPr>
            <p:cNvPr id="181" name="AutoShape 88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2" name="Group 60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92" name="AutoShape 90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AutoShape 91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3" name="Group 63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90" name="AutoShape 93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AutoShape 94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4" name="Group 66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88" name="AutoShape 96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AutoShape 97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5" name="Group 69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86" name="AutoShape 99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AutoShape 100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8" name="Group 86"/>
          <p:cNvGrpSpPr/>
          <p:nvPr/>
        </p:nvGrpSpPr>
        <p:grpSpPr bwMode="auto">
          <a:xfrm>
            <a:off x="9437194" y="3624790"/>
            <a:ext cx="2656562" cy="2499582"/>
            <a:chOff x="0" y="0"/>
            <a:chExt cx="1201" cy="1200"/>
          </a:xfrm>
          <a:solidFill>
            <a:schemeClr val="accent4"/>
          </a:solidFill>
        </p:grpSpPr>
        <p:sp>
          <p:nvSpPr>
            <p:cNvPr id="209" name="AutoShape 116"/>
            <p:cNvSpPr/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0" name="Group 88"/>
            <p:cNvGrpSpPr/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20" name="AutoShape 118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AutoShape 119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1" name="Group 91"/>
            <p:cNvGrpSpPr/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18" name="AutoShape 121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AutoShape 122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2" name="Group 94"/>
            <p:cNvGrpSpPr/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16" name="AutoShape 124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AutoShape 125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3" name="Group 97"/>
            <p:cNvGrpSpPr/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214" name="AutoShape 127"/>
              <p:cNvSpPr/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AutoShape 128"/>
              <p:cNvSpPr/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6" name="AutoShape 143"/>
          <p:cNvSpPr>
            <a:spLocks noChangeArrowheads="1"/>
          </p:cNvSpPr>
          <p:nvPr/>
        </p:nvSpPr>
        <p:spPr bwMode="auto">
          <a:xfrm>
            <a:off x="1880595" y="1935858"/>
            <a:ext cx="1861878" cy="52093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lIns="82777" tIns="41388" rIns="82777" bIns="4138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9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0" name="Rectangle 147"/>
          <p:cNvSpPr>
            <a:spLocks noChangeArrowheads="1"/>
          </p:cNvSpPr>
          <p:nvPr/>
        </p:nvSpPr>
        <p:spPr bwMode="auto">
          <a:xfrm>
            <a:off x="2047244" y="2957573"/>
            <a:ext cx="1318831" cy="10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77" tIns="41388" rIns="82777" bIns="4138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1" name="Rectangle 148"/>
          <p:cNvSpPr>
            <a:spLocks noChangeArrowheads="1"/>
          </p:cNvSpPr>
          <p:nvPr/>
        </p:nvSpPr>
        <p:spPr bwMode="auto">
          <a:xfrm>
            <a:off x="4160533" y="3892948"/>
            <a:ext cx="1318831" cy="10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77" tIns="41388" rIns="82777" bIns="4138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2" name="Rectangle 149"/>
          <p:cNvSpPr>
            <a:spLocks noChangeArrowheads="1"/>
          </p:cNvSpPr>
          <p:nvPr/>
        </p:nvSpPr>
        <p:spPr bwMode="auto">
          <a:xfrm>
            <a:off x="6499374" y="2876987"/>
            <a:ext cx="1318831" cy="10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77" tIns="41388" rIns="82777" bIns="4138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3" name="Rectangle 150"/>
          <p:cNvSpPr>
            <a:spLocks noChangeArrowheads="1"/>
          </p:cNvSpPr>
          <p:nvPr/>
        </p:nvSpPr>
        <p:spPr bwMode="auto">
          <a:xfrm>
            <a:off x="5776386" y="5645729"/>
            <a:ext cx="1318831" cy="10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77" tIns="41388" rIns="82777" bIns="4138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40458" y="80933"/>
            <a:ext cx="6645275" cy="5386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2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</a:t>
            </a:r>
            <a:r>
              <a:rPr lang="zh-CN" altLang="en-US" sz="2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competence of learning English</a:t>
            </a:r>
            <a:endParaRPr lang="zh-CN" altLang="en-US" sz="27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4011" y="1617567"/>
            <a:ext cx="2741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</a:rPr>
              <a:t>Linguistic competence 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3875705" y="4531190"/>
            <a:ext cx="1476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</a:rPr>
              <a:t>Thinking </a:t>
            </a:r>
          </a:p>
          <a:p>
            <a:r>
              <a:rPr lang="en-US" altLang="zh-CN" b="1" dirty="0">
                <a:latin typeface="Times New Roman" panose="02020603050405020304" pitchFamily="18" charset="0"/>
              </a:rPr>
              <a:t>quality 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6811701" y="1406698"/>
            <a:ext cx="1519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</a:rPr>
              <a:t>Cultural </a:t>
            </a:r>
          </a:p>
          <a:p>
            <a:r>
              <a:rPr lang="en-US" altLang="zh-CN" b="1" dirty="0">
                <a:latin typeface="Times New Roman" panose="02020603050405020304" pitchFamily="18" charset="0"/>
              </a:rPr>
              <a:t>character </a:t>
            </a:r>
            <a:endParaRPr lang="zh-CN" altLang="en-US" b="1" dirty="0"/>
          </a:p>
        </p:txBody>
      </p:sp>
      <p:sp>
        <p:nvSpPr>
          <p:cNvPr id="244" name="矩形 243"/>
          <p:cNvSpPr/>
          <p:nvPr/>
        </p:nvSpPr>
        <p:spPr>
          <a:xfrm>
            <a:off x="10108150" y="4486161"/>
            <a:ext cx="1398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</a:rPr>
              <a:t>Learning</a:t>
            </a:r>
          </a:p>
          <a:p>
            <a:r>
              <a:rPr lang="en-US" altLang="zh-CN" b="1" dirty="0">
                <a:latin typeface="Times New Roman" panose="02020603050405020304" pitchFamily="18" charset="0"/>
              </a:rPr>
              <a:t> ability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266691" y="3362466"/>
            <a:ext cx="2721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students to finish the key sentences and structures by themselves by using what they’ve learned in the class.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文本框 236"/>
          <p:cNvSpPr txBox="1"/>
          <p:nvPr/>
        </p:nvSpPr>
        <p:spPr>
          <a:xfrm>
            <a:off x="3146799" y="1541902"/>
            <a:ext cx="3079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Divergent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thinking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thinking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thinking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63145" y="3373958"/>
            <a:ext cx="4379725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Show them a photo of 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national volleyball 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team to cultivate </a:t>
            </a:r>
          </a:p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students’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patriotism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eating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habits all over the 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watching the video.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dirty="0"/>
          </a:p>
        </p:txBody>
      </p:sp>
      <p:sp>
        <p:nvSpPr>
          <p:cNvPr id="238" name="文本框 237"/>
          <p:cNvSpPr txBox="1"/>
          <p:nvPr/>
        </p:nvSpPr>
        <p:spPr>
          <a:xfrm>
            <a:off x="8804520" y="1445254"/>
            <a:ext cx="3690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Student-centered class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of cooperation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learning ability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44" grpId="0"/>
      <p:bldP spid="5" grpId="0"/>
      <p:bldP spid="237" grpId="0"/>
      <p:bldP spid="6" grpId="0"/>
      <p:bldP spid="2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823" cy="6859588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710830" y="2191480"/>
            <a:ext cx="9390375" cy="21986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lIns="121917" tIns="60958" rIns="121917" bIns="60958" anchor="ctr"/>
          <a:lstStyle/>
          <a:p>
            <a:pPr lvl="0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Analysis of the Teaching Procedure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" y="2191480"/>
            <a:ext cx="2710828" cy="21986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1473835">
              <a:defRPr/>
            </a:pPr>
            <a:endParaRPr lang="zh-CN" altLang="en-US" sz="2100"/>
          </a:p>
        </p:txBody>
      </p:sp>
      <p:sp>
        <p:nvSpPr>
          <p:cNvPr id="7" name="TextBox 6"/>
          <p:cNvSpPr txBox="1"/>
          <p:nvPr/>
        </p:nvSpPr>
        <p:spPr>
          <a:xfrm>
            <a:off x="643510" y="2364910"/>
            <a:ext cx="1848983" cy="19291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altLang="zh-CN" sz="117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117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35" y="2278674"/>
            <a:ext cx="2570296" cy="2066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86287" y="2224755"/>
            <a:ext cx="2557091" cy="907961"/>
            <a:chOff x="3666731" y="1984470"/>
            <a:chExt cx="2636520" cy="1447800"/>
          </a:xfrm>
        </p:grpSpPr>
        <p:sp>
          <p:nvSpPr>
            <p:cNvPr id="4" name="任意多边形 3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文本框 35"/>
            <p:cNvSpPr txBox="1"/>
            <p:nvPr/>
          </p:nvSpPr>
          <p:spPr>
            <a:xfrm>
              <a:off x="3971726" y="2270925"/>
              <a:ext cx="2230360" cy="8748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Reading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5311" y="1007891"/>
            <a:ext cx="2557091" cy="907961"/>
            <a:chOff x="1436370" y="1984470"/>
            <a:chExt cx="2636520" cy="1447800"/>
          </a:xfrm>
        </p:grpSpPr>
        <p:sp>
          <p:nvSpPr>
            <p:cNvPr id="7" name="任意多边形 6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43"/>
            <p:cNvSpPr txBox="1"/>
            <p:nvPr/>
          </p:nvSpPr>
          <p:spPr>
            <a:xfrm>
              <a:off x="1709209" y="2270923"/>
              <a:ext cx="2293960" cy="8748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Lead in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86287" y="5852120"/>
            <a:ext cx="2557091" cy="907961"/>
            <a:chOff x="8127453" y="1984470"/>
            <a:chExt cx="2636520" cy="1447800"/>
          </a:xfrm>
        </p:grpSpPr>
        <p:sp>
          <p:nvSpPr>
            <p:cNvPr id="11" name="任意多边形 10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46"/>
            <p:cNvSpPr txBox="1"/>
            <p:nvPr/>
          </p:nvSpPr>
          <p:spPr>
            <a:xfrm>
              <a:off x="8439016" y="2270923"/>
              <a:ext cx="2230360" cy="8748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Extension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9144" y="4024904"/>
            <a:ext cx="2557091" cy="907961"/>
            <a:chOff x="5897092" y="1984470"/>
            <a:chExt cx="2636520" cy="1447800"/>
          </a:xfrm>
        </p:grpSpPr>
        <p:sp>
          <p:nvSpPr>
            <p:cNvPr id="14" name="任意多边形 13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49"/>
            <p:cNvSpPr txBox="1"/>
            <p:nvPr/>
          </p:nvSpPr>
          <p:spPr>
            <a:xfrm>
              <a:off x="6206631" y="2185117"/>
              <a:ext cx="2205655" cy="9396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Writing</a:t>
              </a:r>
              <a:endPara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2626106" y="853011"/>
            <a:ext cx="8724377" cy="115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Audio-visual: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Promote students' learning interest by creating a real situation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3051631" y="2063566"/>
            <a:ext cx="8724377" cy="112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SOAR: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Supplement, Omit, Adapt and Replace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PBP: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Private Before Public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3018564" y="3151306"/>
            <a:ext cx="9123744" cy="439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CLT: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Communicative Language Teaching(Create an information gap to help students do the survey)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Scaffolding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CLIL: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Content and Language Integrated Learning (Combine the structure and the real situation)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1546902" y="6059231"/>
            <a:ext cx="8171892" cy="63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PBL: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Project Based Learning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cxnSp>
        <p:nvCxnSpPr>
          <p:cNvPr id="25" name="直接连接符 8"/>
          <p:cNvCxnSpPr/>
          <p:nvPr/>
        </p:nvCxnSpPr>
        <p:spPr>
          <a:xfrm>
            <a:off x="1576951" y="7923326"/>
            <a:ext cx="935868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4314" y="274229"/>
            <a:ext cx="3778592" cy="5386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2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Teaching Procedure:</a:t>
            </a:r>
            <a:endParaRPr lang="zh-CN" altLang="en-US" sz="27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79144" y="889925"/>
            <a:ext cx="1103978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75311" y="1986475"/>
            <a:ext cx="1103978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75310" y="3201546"/>
            <a:ext cx="1103978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86287" y="5838513"/>
            <a:ext cx="1103978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学课件一键换色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412</Words>
  <Application>Microsoft Office PowerPoint</Application>
  <PresentationFormat>自定义</PresentationFormat>
  <Paragraphs>99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微软雅黑</vt:lpstr>
      <vt:lpstr>Arial</vt:lpstr>
      <vt:lpstr>Calibri</vt:lpstr>
      <vt:lpstr>Eras Bold ITC</vt:lpstr>
      <vt:lpstr>Impact</vt:lpstr>
      <vt:lpstr>Segoe UI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Hit the Road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教学课件一键换色</dc:title>
  <dc:creator>李培俊</dc:creator>
  <cp:lastModifiedBy>A</cp:lastModifiedBy>
  <cp:revision>157</cp:revision>
  <dcterms:created xsi:type="dcterms:W3CDTF">2015-10-16T03:54:00Z</dcterms:created>
  <dcterms:modified xsi:type="dcterms:W3CDTF">2019-11-20T11:56:58Z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