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80" r:id="rId3"/>
    <p:sldId id="278" r:id="rId4"/>
    <p:sldId id="294" r:id="rId5"/>
    <p:sldId id="257" r:id="rId6"/>
    <p:sldId id="258" r:id="rId7"/>
    <p:sldId id="259" r:id="rId8"/>
    <p:sldId id="260" r:id="rId9"/>
    <p:sldId id="261" r:id="rId10"/>
    <p:sldId id="271" r:id="rId11"/>
    <p:sldId id="264" r:id="rId12"/>
    <p:sldId id="265" r:id="rId13"/>
    <p:sldId id="268" r:id="rId15"/>
    <p:sldId id="272" r:id="rId16"/>
    <p:sldId id="269" r:id="rId17"/>
    <p:sldId id="270" r:id="rId18"/>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88" autoAdjust="0"/>
    <p:restoredTop sz="94660"/>
  </p:normalViewPr>
  <p:slideViewPr>
    <p:cSldViewPr snapToGrid="0" showGuides="1">
      <p:cViewPr varScale="1">
        <p:scale>
          <a:sx n="117" d="100"/>
          <a:sy n="117" d="100"/>
        </p:scale>
        <p:origin x="568" y="176"/>
      </p:cViewPr>
      <p:guideLst>
        <p:guide orient="horz" pos="2160"/>
        <p:guide pos="383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gs" Target="tags/tag94.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pitchFamily="2" charset="2"/>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0.xml"/><Relationship Id="rId1" Type="http://schemas.openxmlformats.org/officeDocument/2006/relationships/tags" Target="../tags/tag79.xml"/></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tags" Target="../tags/tag8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4.xml"/><Relationship Id="rId1" Type="http://schemas.openxmlformats.org/officeDocument/2006/relationships/tags" Target="../tags/tag83.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6.xml"/><Relationship Id="rId2" Type="http://schemas.openxmlformats.org/officeDocument/2006/relationships/image" Target="../media/image1.jpeg"/><Relationship Id="rId1" Type="http://schemas.openxmlformats.org/officeDocument/2006/relationships/tags" Target="../tags/tag85.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3.xml"/><Relationship Id="rId2" Type="http://schemas.openxmlformats.org/officeDocument/2006/relationships/image" Target="../media/image2.png"/><Relationship Id="rId1" Type="http://schemas.openxmlformats.org/officeDocument/2006/relationships/tags" Target="../tags/tag9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tags" Target="../tags/tag6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tags" Target="../tags/tag6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tags" Target="../tags/tag69.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tags" Target="../tags/tag7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p:nvPr>
        </p:nvSpPr>
        <p:spPr/>
        <p:txBody>
          <a:bodyPr/>
          <a:p>
            <a:r>
              <a:rPr lang="en-US" altLang="zh-CN"/>
              <a:t>17</a:t>
            </a:r>
            <a:r>
              <a:rPr lang="zh-CN" altLang="en-US"/>
              <a:t>号</a:t>
            </a:r>
            <a:br>
              <a:rPr lang="zh-CN" altLang="en-US"/>
            </a:br>
            <a:r>
              <a:rPr lang="zh-CN" altLang="en-US"/>
              <a:t>教学</a:t>
            </a:r>
            <a:r>
              <a:rPr lang="zh-CN" altLang="en-US"/>
              <a:t>设计</a:t>
            </a:r>
            <a:endParaRPr lang="zh-CN" altLang="en-US"/>
          </a:p>
        </p:txBody>
      </p:sp>
      <p:sp>
        <p:nvSpPr>
          <p:cNvPr id="3" name="副标题 2"/>
          <p:cNvSpPr>
            <a:spLocks noGrp="1"/>
          </p:cNvSpPr>
          <p:nvPr>
            <p:ph type="subTitle" idx="1"/>
          </p:nvPr>
        </p:nvSpPr>
        <p:spPr/>
        <p:txBody>
          <a:bodyPr/>
          <a:p>
            <a:endParaRPr lang="zh-CN" altLang="en-US"/>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126365" y="111125"/>
          <a:ext cx="11939905" cy="6869430"/>
        </p:xfrm>
        <a:graphic>
          <a:graphicData uri="http://schemas.openxmlformats.org/drawingml/2006/table">
            <a:tbl>
              <a:tblPr firstRow="1" bandRow="1">
                <a:tableStyleId>{5C22544A-7EE6-4342-B048-85BDC9FD1C3A}</a:tableStyleId>
              </a:tblPr>
              <a:tblGrid>
                <a:gridCol w="375285"/>
                <a:gridCol w="1243965"/>
                <a:gridCol w="3213735"/>
                <a:gridCol w="1254760"/>
                <a:gridCol w="4712970"/>
                <a:gridCol w="1139190"/>
              </a:tblGrid>
              <a:tr h="304800">
                <a:tc gridSpan="6">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rPr>
                        <a:t>七、教学过程</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rPr>
                        <a:t>(Teaching Procedures)</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c hMerge="1">
                  <a:tcPr/>
                </a:tc>
                <a:tc hMerge="1">
                  <a:tcPr>
                    <a:solidFill>
                      <a:schemeClr val="accent1">
                        <a:lumMod val="60000"/>
                        <a:lumOff val="40000"/>
                      </a:schemeClr>
                    </a:solidFill>
                  </a:tcPr>
                </a:tc>
                <a:tc hMerge="1">
                  <a:tcPr>
                    <a:solidFill>
                      <a:schemeClr val="accent5">
                        <a:lumMod val="40000"/>
                        <a:lumOff val="60000"/>
                      </a:schemeClr>
                    </a:solidFill>
                  </a:tcPr>
                </a:tc>
              </a:tr>
              <a:tr h="331470">
                <a:tc gridSpan="6">
                  <a:txBody>
                    <a:bodyPr/>
                    <a:p>
                      <a:pPr algn="ctr">
                        <a:buNone/>
                      </a:pPr>
                      <a:r>
                        <a:rPr lang="en-US" altLang="zh-CN" sz="1400" b="1" dirty="0">
                          <a:latin typeface="宋体" panose="02010600030101010101" pitchFamily="2" charset="-122"/>
                          <a:ea typeface="宋体" panose="02010600030101010101" pitchFamily="2" charset="-122"/>
                        </a:rPr>
                        <a:t>Teaching-Learning-Assessment Alignment</a:t>
                      </a:r>
                      <a:endParaRPr lang="en-US" altLang="zh-CN" sz="1400" b="1" dirty="0">
                        <a:latin typeface="宋体" panose="02010600030101010101" pitchFamily="2" charset="-122"/>
                        <a:ea typeface="宋体" panose="02010600030101010101" pitchFamily="2" charset="-122"/>
                      </a:endParaRPr>
                    </a:p>
                  </a:txBody>
                  <a:tcPr>
                    <a:solidFill>
                      <a:schemeClr val="bg2">
                        <a:lumMod val="75000"/>
                      </a:schemeClr>
                    </a:solidFill>
                  </a:tcPr>
                </a:tc>
                <a:tc hMerge="1">
                  <a:tcPr>
                    <a:solidFill>
                      <a:schemeClr val="accent6">
                        <a:lumMod val="20000"/>
                        <a:lumOff val="80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r>
              <a:tr h="481330">
                <a:tc gridSpan="2">
                  <a:txBody>
                    <a:bodyPr/>
                    <a:lstStyle/>
                    <a:p>
                      <a:pPr algn="ctr">
                        <a:buNone/>
                      </a:pPr>
                      <a:r>
                        <a:rPr lang="en-US" altLang="zh-CN" sz="1400" b="1" dirty="0">
                          <a:latin typeface="宋体" panose="02010600030101010101" pitchFamily="2" charset="-122"/>
                          <a:ea typeface="宋体" panose="02010600030101010101" pitchFamily="2" charset="-122"/>
                        </a:rPr>
                        <a:t>Teaching</a:t>
                      </a:r>
                      <a:endParaRPr lang="en-US" altLang="zh-CN" sz="1400" b="1" dirty="0">
                        <a:latin typeface="宋体" panose="02010600030101010101" pitchFamily="2" charset="-122"/>
                        <a:ea typeface="宋体" panose="02010600030101010101" pitchFamily="2" charset="-122"/>
                      </a:endParaRPr>
                    </a:p>
                  </a:txBody>
                  <a:tcPr>
                    <a:solidFill>
                      <a:schemeClr val="bg2">
                        <a:lumMod val="95000"/>
                      </a:schemeClr>
                    </a:solidFill>
                  </a:tcPr>
                </a:tc>
                <a:tc hMerge="1">
                  <a:tcPr>
                    <a:solidFill>
                      <a:schemeClr val="accent6">
                        <a:lumMod val="20000"/>
                        <a:lumOff val="80000"/>
                      </a:schemeClr>
                    </a:solidFill>
                  </a:tcPr>
                </a:tc>
                <a:tc>
                  <a:txBody>
                    <a:bodyPr/>
                    <a:lstStyle/>
                    <a:p>
                      <a:pPr algn="ctr">
                        <a:buNone/>
                      </a:pPr>
                      <a:r>
                        <a:rPr lang="en-US" altLang="zh-CN" sz="1400" b="1" dirty="0">
                          <a:latin typeface="宋体" panose="02010600030101010101" pitchFamily="2" charset="-122"/>
                          <a:ea typeface="宋体" panose="02010600030101010101" pitchFamily="2" charset="-122"/>
                          <a:sym typeface="+mn-ea"/>
                        </a:rPr>
                        <a:t>Learning </a:t>
                      </a:r>
                      <a:endParaRPr lang="en-US" altLang="zh-CN" sz="1400" b="1" dirty="0">
                        <a:latin typeface="宋体" panose="02010600030101010101" pitchFamily="2" charset="-122"/>
                        <a:ea typeface="宋体" panose="02010600030101010101" pitchFamily="2" charset="-122"/>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rPr>
                        <a:t>Interaction modes</a:t>
                      </a:r>
                      <a:endParaRPr lang="zh-CN" altLang="en-US" sz="1400" b="1" dirty="0">
                        <a:latin typeface="宋体" panose="02010600030101010101" pitchFamily="2" charset="-122"/>
                        <a:ea typeface="宋体" panose="02010600030101010101" pitchFamily="2" charset="-122"/>
                      </a:endParaRPr>
                    </a:p>
                  </a:txBody>
                  <a:tcPr>
                    <a:solidFill>
                      <a:schemeClr val="bg2">
                        <a:lumMod val="95000"/>
                      </a:schemeClr>
                    </a:solidFill>
                  </a:tcPr>
                </a:tc>
                <a:tc>
                  <a:txBody>
                    <a:bodyPr/>
                    <a:lstStyle/>
                    <a:p>
                      <a:pPr algn="ctr">
                        <a:buNone/>
                      </a:pPr>
                      <a:r>
                        <a:rPr lang="en-US" altLang="zh-CN" sz="1400" b="1" dirty="0">
                          <a:latin typeface="宋体" panose="02010600030101010101" pitchFamily="2" charset="-122"/>
                          <a:ea typeface="宋体" panose="02010600030101010101" pitchFamily="2" charset="-122"/>
                          <a:sym typeface="+mn-ea"/>
                        </a:rPr>
                        <a:t>Assessment</a:t>
                      </a:r>
                      <a:endParaRPr lang="zh-CN" altLang="en-US" sz="1400" b="1" dirty="0">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sym typeface="+mn-ea"/>
                        </a:rPr>
                        <a:t>Assessment modes</a:t>
                      </a:r>
                      <a:endParaRPr lang="zh-CN" altLang="en-US" sz="1400" b="1" dirty="0">
                        <a:latin typeface="宋体" panose="02010600030101010101" pitchFamily="2" charset="-122"/>
                        <a:ea typeface="宋体" panose="02010600030101010101" pitchFamily="2" charset="-122"/>
                        <a:sym typeface="+mn-ea"/>
                      </a:endParaRPr>
                    </a:p>
                  </a:txBody>
                  <a:tcPr>
                    <a:solidFill>
                      <a:schemeClr val="bg2">
                        <a:lumMod val="95000"/>
                      </a:schemeClr>
                    </a:solidFill>
                  </a:tcPr>
                </a:tc>
              </a:tr>
              <a:tr h="2303145">
                <a:tc rowSpan="3">
                  <a:txBody>
                    <a:bodyPr/>
                    <a:lstStyle/>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学</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习</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理</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解</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rowSpan="3">
                  <a:txBody>
                    <a:bodyPr/>
                    <a:lstStyle/>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基于写作目的，通过“猜一猜”三个递进的课堂活动，能根据教师所给任务提示回忆并选取词块描述自己不同方面的变化，并初步了解单元写作话题和目标结构。</a:t>
                      </a: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95000"/>
                      </a:schemeClr>
                    </a:solidFill>
                  </a:tcPr>
                </a:tc>
                <a:tc>
                  <a:txBody>
                    <a:bodyPr/>
                    <a:lstStyle/>
                    <a:p>
                      <a:pPr indent="304800" algn="l" fontAlgn="auto">
                        <a:lnSpc>
                          <a:spcPts val="2000"/>
                        </a:lnSpc>
                        <a:buNone/>
                      </a:pPr>
                      <a:r>
                        <a:rPr sz="1200" b="1">
                          <a:latin typeface="宋体" panose="02010600030101010101" pitchFamily="2" charset="-122"/>
                          <a:ea typeface="宋体" panose="02010600030101010101" pitchFamily="2" charset="-122"/>
                          <a:cs typeface="宋体" panose="02010600030101010101" pitchFamily="2" charset="-122"/>
                        </a:rPr>
                        <a:t>Activity 1</a:t>
                      </a:r>
                      <a:r>
                        <a:rPr lang="zh-CN" sz="1200" b="1">
                          <a:latin typeface="宋体" panose="02010600030101010101" pitchFamily="2" charset="-122"/>
                          <a:ea typeface="宋体" panose="02010600030101010101" pitchFamily="2" charset="-122"/>
                          <a:cs typeface="宋体" panose="02010600030101010101" pitchFamily="2" charset="-122"/>
                        </a:rPr>
                        <a:t>：</a:t>
                      </a:r>
                      <a:r>
                        <a:rPr sz="1200" b="1">
                          <a:latin typeface="宋体" panose="02010600030101010101" pitchFamily="2" charset="-122"/>
                          <a:ea typeface="宋体" panose="02010600030101010101" pitchFamily="2" charset="-122"/>
                          <a:cs typeface="宋体" panose="02010600030101010101" pitchFamily="2" charset="-122"/>
                          <a:sym typeface="+mn-ea"/>
                        </a:rPr>
                        <a:t>Have a guessing game.</a:t>
                      </a:r>
                      <a:r>
                        <a:rPr lang="zh-CN" sz="1200" b="1">
                          <a:latin typeface="宋体" panose="02010600030101010101" pitchFamily="2" charset="-122"/>
                          <a:ea typeface="宋体" panose="02010600030101010101" pitchFamily="2" charset="-122"/>
                          <a:cs typeface="宋体" panose="02010600030101010101" pitchFamily="2" charset="-122"/>
                        </a:rPr>
                        <a:t>（</a:t>
                      </a:r>
                      <a:r>
                        <a:rPr lang="en-US" altLang="zh-CN" sz="1200" b="1">
                          <a:latin typeface="宋体" panose="02010600030101010101" pitchFamily="2" charset="-122"/>
                          <a:ea typeface="宋体" panose="02010600030101010101" pitchFamily="2" charset="-122"/>
                          <a:cs typeface="宋体" panose="02010600030101010101" pitchFamily="2" charset="-122"/>
                        </a:rPr>
                        <a:t>5 mins</a:t>
                      </a:r>
                      <a:r>
                        <a:rPr lang="zh-CN" sz="1200" b="1">
                          <a:latin typeface="宋体" panose="02010600030101010101" pitchFamily="2" charset="-122"/>
                          <a:ea typeface="宋体" panose="02010600030101010101" pitchFamily="2" charset="-122"/>
                          <a:cs typeface="宋体" panose="02010600030101010101" pitchFamily="2" charset="-122"/>
                        </a:rPr>
                        <a:t>）（感知与注意）</a:t>
                      </a:r>
                      <a:endParaRPr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en-US" sz="1200" b="1">
                          <a:latin typeface="宋体" panose="02010600030101010101" pitchFamily="2" charset="-122"/>
                          <a:ea typeface="宋体" panose="02010600030101010101" pitchFamily="2" charset="-122"/>
                          <a:cs typeface="宋体" panose="02010600030101010101" pitchFamily="2" charset="-122"/>
                        </a:rPr>
                        <a:t>1.I say,you guess.</a:t>
                      </a:r>
                      <a:r>
                        <a:rPr sz="1200" b="1">
                          <a:latin typeface="宋体" panose="02010600030101010101" pitchFamily="2" charset="-122"/>
                          <a:ea typeface="宋体" panose="02010600030101010101" pitchFamily="2" charset="-122"/>
                          <a:cs typeface="宋体" panose="02010600030101010101" pitchFamily="2" charset="-122"/>
                          <a:sym typeface="+mn-ea"/>
                        </a:rPr>
                        <a:t>（猜一猜。）</a:t>
                      </a:r>
                      <a:endParaRPr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I used to be </a:t>
                      </a:r>
                      <a:r>
                        <a:rPr lang="en-US" altLang="zh-CN" sz="1200">
                          <a:latin typeface="宋体" panose="02010600030101010101" pitchFamily="2" charset="-122"/>
                          <a:ea typeface="宋体" panose="02010600030101010101" pitchFamily="2" charset="-122"/>
                          <a:cs typeface="宋体" panose="02010600030101010101" pitchFamily="2" charset="-122"/>
                        </a:rPr>
                        <a:t>thin</a:t>
                      </a:r>
                      <a:r>
                        <a:rPr lang="zh-CN" altLang="en-US" sz="1200">
                          <a:latin typeface="宋体" panose="02010600030101010101" pitchFamily="2" charset="-122"/>
                          <a:ea typeface="宋体" panose="02010600030101010101" pitchFamily="2" charset="-122"/>
                          <a:cs typeface="宋体" panose="02010600030101010101" pitchFamily="2" charset="-122"/>
                        </a:rPr>
                        <a:t>,but now I am heavy</a:t>
                      </a:r>
                      <a:r>
                        <a:rPr lang="en-US" altLang="zh-CN" sz="1200">
                          <a:latin typeface="宋体" panose="02010600030101010101" pitchFamily="2" charset="-122"/>
                          <a:ea typeface="宋体" panose="02010600030101010101" pitchFamily="2" charset="-122"/>
                          <a:cs typeface="宋体" panose="02010600030101010101" pitchFamily="2" charset="-122"/>
                        </a:rPr>
                        <a:t>. </a:t>
                      </a:r>
                      <a:r>
                        <a:rPr lang="zh-CN" altLang="en-US" sz="1200">
                          <a:latin typeface="宋体" panose="02010600030101010101" pitchFamily="2" charset="-122"/>
                          <a:ea typeface="宋体" panose="02010600030101010101" pitchFamily="2" charset="-122"/>
                          <a:cs typeface="宋体" panose="02010600030101010101" pitchFamily="2" charset="-122"/>
                        </a:rPr>
                        <a:t>Do you believe it?</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I used to be shy,but now I'm outgoing.</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I didn't used to like reading books, but now I love it.</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r>
                        <a:rPr lang="en-US" altLang="zh-CN" sz="1200" b="0">
                          <a:latin typeface="宋体" panose="02010600030101010101" pitchFamily="2" charset="-122"/>
                          <a:ea typeface="宋体" panose="02010600030101010101" pitchFamily="2" charset="-122"/>
                          <a:cs typeface="宋体" panose="02010600030101010101" pitchFamily="2" charset="-122"/>
                        </a:rPr>
                        <a:t>T-S</a:t>
                      </a:r>
                      <a:endParaRPr lang="en-US" altLang="zh-CN" sz="1200" b="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extLst>
                          <a:ext uri="{35155182-B16C-46BC-9424-99874614C6A1}">
                            <wpsdc:indentchars xmlns:wpsdc="http://www.wps.cn/officeDocument/2017/drawingmlCustomData" val="200" checksum="1077528236"/>
                          </a:ext>
                        </a:extLst>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extLst>
                          <a:ext uri="{35155182-B16C-46BC-9424-99874614C6A1}">
                            <wpsdc:indentchars xmlns:wpsdc="http://www.wps.cn/officeDocument/2017/drawingmlCustomData" val="200" checksum="1077528236"/>
                          </a:ext>
                        </a:extLst>
                      </a:pPr>
                      <a:r>
                        <a:rPr lang="zh-CN" sz="1200">
                          <a:latin typeface="宋体" panose="02010600030101010101" pitchFamily="2" charset="-122"/>
                          <a:ea typeface="宋体" panose="02010600030101010101" pitchFamily="2" charset="-122"/>
                          <a:cs typeface="宋体" panose="02010600030101010101" pitchFamily="2" charset="-122"/>
                        </a:rPr>
                        <a:t>通过观察学生回答问题的表现和参与度，师生互动说出的具体内容，了解其对单元主题的整体把握。</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rPr>
                        <a:t>Formative</a:t>
                      </a:r>
                      <a:endParaRPr lang="en-US" altLang="zh-CN"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2138680">
                <a:tc vMerge="1">
                  <a:tcPr>
                    <a:solidFill>
                      <a:schemeClr val="accent2">
                        <a:lumMod val="40000"/>
                        <a:lumOff val="60000"/>
                      </a:schemeClr>
                    </a:solidFill>
                  </a:tcPr>
                </a:tc>
                <a:tc vMerge="1">
                  <a:tcPr>
                    <a:solidFill>
                      <a:schemeClr val="bg2">
                        <a:lumMod val="95000"/>
                      </a:schemeClr>
                    </a:solidFill>
                  </a:tcPr>
                </a:tc>
                <a:tc>
                  <a:txBody>
                    <a:bodyPr/>
                    <a:lstStyle/>
                    <a:p>
                      <a:pPr indent="304800" fontAlgn="auto">
                        <a:lnSpc>
                          <a:spcPts val="2000"/>
                        </a:lnSpc>
                        <a:buNone/>
                      </a:pPr>
                      <a:r>
                        <a:rPr lang="en-US" sz="1200" b="1">
                          <a:latin typeface="宋体" panose="02010600030101010101" pitchFamily="2" charset="-122"/>
                          <a:ea typeface="宋体" panose="02010600030101010101" pitchFamily="2" charset="-122"/>
                          <a:cs typeface="宋体" panose="02010600030101010101" pitchFamily="2" charset="-122"/>
                          <a:sym typeface="+mn-ea"/>
                        </a:rPr>
                        <a:t>2.</a:t>
                      </a:r>
                      <a:r>
                        <a:rPr sz="1200" b="1">
                          <a:latin typeface="宋体" panose="02010600030101010101" pitchFamily="2" charset="-122"/>
                          <a:ea typeface="宋体" panose="02010600030101010101" pitchFamily="2" charset="-122"/>
                          <a:cs typeface="宋体" panose="02010600030101010101" pitchFamily="2" charset="-122"/>
                          <a:sym typeface="+mn-ea"/>
                        </a:rPr>
                        <a:t>Pair work</a:t>
                      </a:r>
                      <a:endParaRPr sz="1200" b="1">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e.g. A: I used to be shy, but now I’m outgoing.</a:t>
                      </a:r>
                      <a:r>
                        <a:rPr lang="en-US" sz="1200">
                          <a:latin typeface="宋体" panose="02010600030101010101" pitchFamily="2" charset="-122"/>
                          <a:ea typeface="宋体" panose="02010600030101010101" pitchFamily="2" charset="-122"/>
                          <a:cs typeface="宋体" panose="02010600030101010101" pitchFamily="2" charset="-122"/>
                          <a:sym typeface="+mn-ea"/>
                        </a:rPr>
                        <a:t> </a:t>
                      </a:r>
                      <a:r>
                        <a:rPr sz="1200">
                          <a:latin typeface="宋体" panose="02010600030101010101" pitchFamily="2" charset="-122"/>
                          <a:ea typeface="宋体" panose="02010600030101010101" pitchFamily="2" charset="-122"/>
                          <a:cs typeface="宋体" panose="02010600030101010101" pitchFamily="2" charset="-122"/>
                          <a:sym typeface="+mn-ea"/>
                        </a:rPr>
                        <a:t>Do you believe it?</a:t>
                      </a:r>
                      <a:endParaRPr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B: Yes,I do.</a:t>
                      </a:r>
                      <a:r>
                        <a:rPr lang="en-US" sz="1200">
                          <a:latin typeface="宋体" panose="02010600030101010101" pitchFamily="2" charset="-122"/>
                          <a:ea typeface="宋体" panose="02010600030101010101" pitchFamily="2" charset="-122"/>
                          <a:cs typeface="宋体" panose="02010600030101010101" pitchFamily="2" charset="-122"/>
                          <a:sym typeface="+mn-ea"/>
                        </a:rPr>
                        <a:t> </a:t>
                      </a:r>
                      <a:r>
                        <a:rPr sz="1200">
                          <a:latin typeface="宋体" panose="02010600030101010101" pitchFamily="2" charset="-122"/>
                          <a:ea typeface="宋体" panose="02010600030101010101" pitchFamily="2" charset="-122"/>
                          <a:cs typeface="宋体" panose="02010600030101010101" pitchFamily="2" charset="-122"/>
                          <a:sym typeface="+mn-ea"/>
                        </a:rPr>
                        <a:t>No,I don’t.</a:t>
                      </a:r>
                      <a:endParaRPr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You can do like this:</a:t>
                      </a:r>
                      <a:endParaRPr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A: I used to ____________, but now I_____________. Do you believe it?</a:t>
                      </a:r>
                      <a:endParaRPr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B: Yes,I do.</a:t>
                      </a:r>
                      <a:r>
                        <a:rPr lang="en-US" sz="1200">
                          <a:latin typeface="宋体" panose="02010600030101010101" pitchFamily="2" charset="-122"/>
                          <a:ea typeface="宋体" panose="02010600030101010101" pitchFamily="2" charset="-122"/>
                          <a:cs typeface="宋体" panose="02010600030101010101" pitchFamily="2" charset="-122"/>
                          <a:sym typeface="+mn-ea"/>
                        </a:rPr>
                        <a:t> </a:t>
                      </a:r>
                      <a:r>
                        <a:rPr sz="1200">
                          <a:latin typeface="宋体" panose="02010600030101010101" pitchFamily="2" charset="-122"/>
                          <a:ea typeface="宋体" panose="02010600030101010101" pitchFamily="2" charset="-122"/>
                          <a:cs typeface="宋体" panose="02010600030101010101" pitchFamily="2" charset="-122"/>
                          <a:sym typeface="+mn-ea"/>
                        </a:rPr>
                        <a:t>No,I don’t.</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r>
                        <a:rPr lang="en-US" altLang="zh-CN" sz="1200" b="0">
                          <a:latin typeface="宋体" panose="02010600030101010101" pitchFamily="2" charset="-122"/>
                          <a:ea typeface="宋体" panose="02010600030101010101" pitchFamily="2" charset="-122"/>
                          <a:cs typeface="宋体" panose="02010600030101010101" pitchFamily="2" charset="-122"/>
                        </a:rPr>
                        <a:t>S-S</a:t>
                      </a:r>
                      <a:endParaRPr lang="en-US" altLang="zh-CN" sz="1200" b="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129540" algn="l" fontAlgn="auto">
                        <a:lnSpc>
                          <a:spcPts val="2000"/>
                        </a:lnSpc>
                        <a:buNone/>
                        <a:extLst>
                          <a:ext uri="{35155182-B16C-46BC-9424-99874614C6A1}">
                            <wpsdc:indentchars xmlns:wpsdc="http://www.wps.cn/officeDocument/2017/drawingmlCustomData" val="85" checksum="2462455971"/>
                          </a:ext>
                        </a:extLst>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129540" algn="l" fontAlgn="auto">
                        <a:lnSpc>
                          <a:spcPts val="2000"/>
                        </a:lnSpc>
                        <a:buNone/>
                        <a:extLst>
                          <a:ext uri="{35155182-B16C-46BC-9424-99874614C6A1}">
                            <wpsdc:indentchars xmlns:wpsdc="http://www.wps.cn/officeDocument/2017/drawingmlCustomData" val="85" checksum="2462455971"/>
                          </a:ext>
                        </a:extLst>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观察学生补充在横线部分的具体内容是否符合语法，了解其对单元话题写作任务和相关语法点的掌握情况。</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Formative</a:t>
                      </a: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365760">
                <a:tc vMerge="1">
                  <a:tcPr>
                    <a:solidFill>
                      <a:schemeClr val="accent2">
                        <a:lumMod val="40000"/>
                        <a:lumOff val="60000"/>
                      </a:schemeClr>
                    </a:solidFill>
                  </a:tcPr>
                </a:tc>
                <a:tc vMerge="1">
                  <a:tcPr>
                    <a:solidFill>
                      <a:schemeClr val="bg2">
                        <a:lumMod val="95000"/>
                      </a:schemeClr>
                    </a:solidFill>
                  </a:tcPr>
                </a:tc>
                <a:tc>
                  <a:txBody>
                    <a:bodyPr/>
                    <a:lstStyle/>
                    <a:p>
                      <a:pPr indent="304800" fontAlgn="auto">
                        <a:lnSpc>
                          <a:spcPts val="2000"/>
                        </a:lnSpc>
                        <a:buNone/>
                      </a:pPr>
                      <a:r>
                        <a:rPr lang="en-US" altLang="zh-CN" sz="1200" b="1">
                          <a:latin typeface="宋体" panose="02010600030101010101" pitchFamily="2" charset="-122"/>
                          <a:ea typeface="宋体" panose="02010600030101010101" pitchFamily="2" charset="-122"/>
                          <a:cs typeface="宋体" panose="02010600030101010101" pitchFamily="2" charset="-122"/>
                        </a:rPr>
                        <a:t>3.You say, we guess. </a:t>
                      </a:r>
                      <a:endParaRPr lang="en-US" altLang="zh-CN" sz="1200" b="1">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r>
                        <a:rPr lang="en-US" altLang="zh-CN" sz="1200" b="0">
                          <a:latin typeface="宋体" panose="02010600030101010101" pitchFamily="2" charset="-122"/>
                          <a:ea typeface="宋体" panose="02010600030101010101" pitchFamily="2" charset="-122"/>
                          <a:cs typeface="宋体" panose="02010600030101010101" pitchFamily="2" charset="-122"/>
                        </a:rPr>
                        <a:t>S-S</a:t>
                      </a:r>
                      <a:endParaRPr lang="en-US" altLang="zh-CN" sz="1200" b="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extLst>
                          <a:ext uri="{35155182-B16C-46BC-9424-99874614C6A1}">
                            <wpsdc:indentchars xmlns:wpsdc="http://www.wps.cn/officeDocument/2017/drawingmlCustomData" val="200" checksum="1077528236"/>
                          </a:ext>
                        </a:extLst>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根据学生表述的内容进行及时反馈和纠错，为写作任务做准备。</a:t>
                      </a:r>
                      <a:endParaRPr lang="en-US" altLang="zh-CN"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Formative</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546735">
                <a:tc gridSpan="6">
                  <a:txBody>
                    <a:bodyPr/>
                    <a:lstStyle/>
                    <a:p>
                      <a:pPr indent="30480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设计意图：通过师生问答和结对活动，使学生感知写作话题和目标结构</a:t>
                      </a:r>
                      <a:r>
                        <a:rPr lang="en-US" altLang="zh-CN" sz="1200" dirty="0">
                          <a:latin typeface="宋体" panose="02010600030101010101" pitchFamily="2" charset="-122"/>
                          <a:ea typeface="宋体" panose="02010600030101010101" pitchFamily="2" charset="-122"/>
                          <a:cs typeface="宋体" panose="02010600030101010101" pitchFamily="2" charset="-122"/>
                        </a:rPr>
                        <a:t>used to</a:t>
                      </a:r>
                      <a:r>
                        <a:rPr lang="zh-CN" altLang="en-US" sz="1200" dirty="0">
                          <a:latin typeface="宋体" panose="02010600030101010101" pitchFamily="2" charset="-122"/>
                          <a:ea typeface="宋体" panose="02010600030101010101" pitchFamily="2" charset="-122"/>
                          <a:cs typeface="宋体" panose="02010600030101010101" pitchFamily="2" charset="-122"/>
                        </a:rPr>
                        <a:t>并获取学生对单元主题的把握情况，引导学生回忆、思考并写下</a:t>
                      </a:r>
                      <a:r>
                        <a:rPr lang="en-US" altLang="zh-CN" sz="1200" dirty="0" err="1">
                          <a:latin typeface="宋体" panose="02010600030101010101" pitchFamily="2" charset="-122"/>
                          <a:ea typeface="宋体" panose="02010600030101010101" pitchFamily="2" charset="-122"/>
                          <a:cs typeface="宋体" panose="02010600030101010101" pitchFamily="2" charset="-122"/>
                        </a:rPr>
                        <a:t>词块</a:t>
                      </a:r>
                      <a:r>
                        <a:rPr lang="zh-CN" altLang="en-US" sz="1200" dirty="0">
                          <a:latin typeface="宋体" panose="02010600030101010101" pitchFamily="2" charset="-122"/>
                          <a:ea typeface="宋体" panose="02010600030101010101" pitchFamily="2" charset="-122"/>
                          <a:cs typeface="宋体" panose="02010600030101010101" pitchFamily="2" charset="-122"/>
                        </a:rPr>
                        <a:t>要点，激发学生学习兴趣，</a:t>
                      </a:r>
                      <a:r>
                        <a:rPr lang="zh-CN" altLang="en-US" sz="1200" dirty="0">
                          <a:latin typeface="宋体" panose="02010600030101010101" pitchFamily="2" charset="-122"/>
                          <a:ea typeface="宋体" panose="02010600030101010101" pitchFamily="2" charset="-122"/>
                          <a:cs typeface="宋体" panose="02010600030101010101" pitchFamily="2" charset="-122"/>
                          <a:sym typeface="+mn-ea"/>
                        </a:rPr>
                        <a:t>完成过程性写作教学</a:t>
                      </a:r>
                      <a:r>
                        <a:rPr lang="en-US" altLang="zh-CN" sz="12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dirty="0">
                          <a:latin typeface="宋体" panose="02010600030101010101" pitchFamily="2" charset="-122"/>
                          <a:ea typeface="宋体" panose="02010600030101010101" pitchFamily="2" charset="-122"/>
                          <a:cs typeface="宋体" panose="02010600030101010101" pitchFamily="2" charset="-122"/>
                          <a:sym typeface="+mn-ea"/>
                        </a:rPr>
                        <a:t>写作前</a:t>
                      </a:r>
                      <a:r>
                        <a:rPr lang="en-US" altLang="zh-CN" sz="1200" dirty="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dirty="0">
                          <a:latin typeface="宋体" panose="02010600030101010101" pitchFamily="2" charset="-122"/>
                          <a:ea typeface="宋体" panose="02010600030101010101" pitchFamily="2" charset="-122"/>
                          <a:cs typeface="宋体" panose="02010600030101010101" pitchFamily="2" charset="-122"/>
                          <a:sym typeface="+mn-ea"/>
                        </a:rPr>
                        <a:t>中的第一环</a:t>
                      </a:r>
                      <a:r>
                        <a:rPr lang="zh-CN" altLang="en-US" sz="1200" dirty="0">
                          <a:latin typeface="宋体" panose="02010600030101010101" pitchFamily="2" charset="-122"/>
                          <a:ea typeface="宋体" panose="02010600030101010101" pitchFamily="2" charset="-122"/>
                          <a:cs typeface="宋体" panose="02010600030101010101" pitchFamily="2" charset="-122"/>
                        </a:rPr>
                        <a:t>。</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hMerge="1">
                  <a:tcPr>
                    <a:solidFill>
                      <a:schemeClr val="accent3">
                        <a:lumMod val="40000"/>
                        <a:lumOff val="60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r>
            </a:tbl>
          </a:graphicData>
        </a:graphic>
      </p:graphicFrame>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920115" y="83185"/>
          <a:ext cx="10463530" cy="6691630"/>
        </p:xfrm>
        <a:graphic>
          <a:graphicData uri="http://schemas.openxmlformats.org/drawingml/2006/table">
            <a:tbl>
              <a:tblPr firstRow="1" bandRow="1">
                <a:tableStyleId>{5C22544A-7EE6-4342-B048-85BDC9FD1C3A}</a:tableStyleId>
              </a:tblPr>
              <a:tblGrid>
                <a:gridCol w="348615"/>
                <a:gridCol w="1864360"/>
                <a:gridCol w="3324225"/>
                <a:gridCol w="1364615"/>
                <a:gridCol w="2370455"/>
                <a:gridCol w="1191260"/>
              </a:tblGrid>
              <a:tr h="309880">
                <a:tc gridSpan="6">
                  <a:txBody>
                    <a:bodyPr/>
                    <a:p>
                      <a:pPr algn="ctr">
                        <a:buNone/>
                      </a:pPr>
                      <a:r>
                        <a:rPr lang="en-US" altLang="zh-CN" sz="1400" dirty="0">
                          <a:solidFill>
                            <a:schemeClr val="tx1"/>
                          </a:solidFill>
                          <a:latin typeface="宋体" panose="02010600030101010101" pitchFamily="2" charset="-122"/>
                          <a:ea typeface="宋体" panose="02010600030101010101" pitchFamily="2" charset="-122"/>
                          <a:sym typeface="+mn-ea"/>
                        </a:rPr>
                        <a:t>Teaching-Learning-Assessment Alignment</a:t>
                      </a:r>
                      <a:endParaRPr lang="en-US" altLang="zh-CN" sz="1400" b="1" dirty="0">
                        <a:solidFill>
                          <a:schemeClr val="tx1"/>
                        </a:solidFill>
                        <a:latin typeface="宋体" panose="02010600030101010101" pitchFamily="2" charset="-122"/>
                        <a:ea typeface="宋体" panose="02010600030101010101" pitchFamily="2" charset="-122"/>
                        <a:sym typeface="+mn-ea"/>
                      </a:endParaRPr>
                    </a:p>
                  </a:txBody>
                  <a:tcPr>
                    <a:solidFill>
                      <a:schemeClr val="bg2">
                        <a:lumMod val="75000"/>
                      </a:schemeClr>
                    </a:solidFill>
                  </a:tcPr>
                </a:tc>
                <a:tc hMerge="1">
                  <a:tcPr>
                    <a:solidFill>
                      <a:schemeClr val="accent6">
                        <a:lumMod val="20000"/>
                        <a:lumOff val="80000"/>
                      </a:schemeClr>
                    </a:solidFill>
                  </a:tcPr>
                </a:tc>
                <a:tc hMerge="1">
                  <a:tcPr>
                    <a:solidFill>
                      <a:schemeClr val="accent5">
                        <a:lumMod val="40000"/>
                        <a:lumOff val="60000"/>
                      </a:schemeClr>
                    </a:solidFill>
                  </a:tcPr>
                </a:tc>
                <a:tc hMerge="1">
                  <a:tcPr/>
                </a:tc>
                <a:tc hMerge="1">
                  <a:tcPr>
                    <a:solidFill>
                      <a:schemeClr val="accent5">
                        <a:lumMod val="40000"/>
                        <a:lumOff val="60000"/>
                      </a:schemeClr>
                    </a:solidFill>
                  </a:tcPr>
                </a:tc>
                <a:tc hMerge="1">
                  <a:tcPr>
                    <a:solidFill>
                      <a:schemeClr val="bg2">
                        <a:lumMod val="75000"/>
                      </a:schemeClr>
                    </a:solidFill>
                  </a:tcPr>
                </a:tc>
              </a:tr>
              <a:tr h="407035">
                <a:tc gridSpan="2">
                  <a:txBody>
                    <a:bodyPr/>
                    <a:lstStyle/>
                    <a:p>
                      <a:pPr algn="ctr">
                        <a:buNone/>
                      </a:pPr>
                      <a:r>
                        <a:rPr lang="en-US" altLang="zh-CN" sz="1400" b="1">
                          <a:solidFill>
                            <a:schemeClr val="tx1"/>
                          </a:solidFill>
                          <a:latin typeface="宋体" panose="02010600030101010101" pitchFamily="2" charset="-122"/>
                          <a:ea typeface="宋体" panose="02010600030101010101" pitchFamily="2" charset="-122"/>
                        </a:rPr>
                        <a:t>Teaching Aims</a:t>
                      </a:r>
                      <a:endParaRPr lang="en-US" altLang="zh-CN" sz="1400" b="1">
                        <a:solidFill>
                          <a:schemeClr val="tx1"/>
                        </a:solidFill>
                        <a:latin typeface="宋体" panose="02010600030101010101" pitchFamily="2" charset="-122"/>
                        <a:ea typeface="宋体" panose="02010600030101010101" pitchFamily="2" charset="-122"/>
                      </a:endParaRPr>
                    </a:p>
                  </a:txBody>
                  <a:tcPr>
                    <a:solidFill>
                      <a:schemeClr val="bg2">
                        <a:lumMod val="95000"/>
                      </a:schemeClr>
                    </a:solidFill>
                  </a:tcPr>
                </a:tc>
                <a:tc hMerge="1">
                  <a:tcPr>
                    <a:solidFill>
                      <a:schemeClr val="accent6">
                        <a:lumMod val="20000"/>
                        <a:lumOff val="80000"/>
                      </a:schemeClr>
                    </a:solidFill>
                  </a:tcPr>
                </a:tc>
                <a:tc>
                  <a:txBody>
                    <a:bodyPr/>
                    <a:lstStyle/>
                    <a:p>
                      <a:pPr algn="ctr">
                        <a:buNone/>
                      </a:pPr>
                      <a:r>
                        <a:rPr lang="en-US" altLang="zh-CN" sz="1400" b="1">
                          <a:solidFill>
                            <a:schemeClr val="tx1"/>
                          </a:solidFill>
                          <a:latin typeface="宋体" panose="02010600030101010101" pitchFamily="2" charset="-122"/>
                          <a:ea typeface="宋体" panose="02010600030101010101" pitchFamily="2" charset="-122"/>
                          <a:sym typeface="+mn-ea"/>
                        </a:rPr>
                        <a:t>Learning Activities</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rPr>
                        <a:t>Interaction modes</a:t>
                      </a:r>
                      <a:endParaRPr lang="zh-CN" altLang="en-US" sz="1400" b="1" dirty="0">
                        <a:latin typeface="宋体" panose="02010600030101010101" pitchFamily="2" charset="-122"/>
                        <a:ea typeface="宋体" panose="02010600030101010101" pitchFamily="2" charset="-122"/>
                      </a:endParaRPr>
                    </a:p>
                  </a:txBody>
                  <a:tcPr>
                    <a:solidFill>
                      <a:schemeClr val="bg2">
                        <a:lumMod val="95000"/>
                      </a:schemeClr>
                    </a:solidFill>
                  </a:tcPr>
                </a:tc>
                <a:tc>
                  <a:txBody>
                    <a:bodyPr/>
                    <a:lstStyle/>
                    <a:p>
                      <a:pPr algn="ctr">
                        <a:buNone/>
                      </a:pPr>
                      <a:r>
                        <a:rPr lang="en-US" altLang="zh-CN" sz="1400" b="1">
                          <a:solidFill>
                            <a:schemeClr val="tx1"/>
                          </a:solidFill>
                          <a:latin typeface="宋体" panose="02010600030101010101" pitchFamily="2" charset="-122"/>
                          <a:ea typeface="宋体" panose="02010600030101010101" pitchFamily="2" charset="-122"/>
                          <a:sym typeface="+mn-ea"/>
                        </a:rPr>
                        <a:t> Assessment</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sym typeface="+mn-ea"/>
                        </a:rPr>
                        <a:t>Assessment modes</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r>
              <a:tr h="2628900">
                <a:tc>
                  <a:txBody>
                    <a:bodyPr/>
                    <a:lstStyle/>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应用实践</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通过结对活动，能</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进一步理解写作主题</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和</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内容</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，用正确的句型结构写出自己在外貌、性格、爱好等方面的变化，并意识到改变的必然性。</a:t>
                      </a:r>
                      <a:r>
                        <a:rPr lang="zh-CN" altLang="en-US" sz="1200">
                          <a:latin typeface="宋体" panose="02010600030101010101" pitchFamily="2" charset="-122"/>
                          <a:ea typeface="宋体" panose="02010600030101010101" pitchFamily="2" charset="-122"/>
                          <a:cs typeface="宋体" panose="02010600030101010101" pitchFamily="2" charset="-122"/>
                        </a:rPr>
                        <a:t>学生能主动参与课堂活动，积极尝试初步语句表达。</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r>
                        <a:rPr sz="1200" b="1">
                          <a:latin typeface="宋体" panose="02010600030101010101" pitchFamily="2" charset="-122"/>
                          <a:ea typeface="宋体" panose="02010600030101010101" pitchFamily="2" charset="-122"/>
                          <a:cs typeface="宋体" panose="02010600030101010101" pitchFamily="2" charset="-122"/>
                        </a:rPr>
                        <a:t>Activity 2</a:t>
                      </a:r>
                      <a:r>
                        <a:rPr lang="zh-CN" sz="1200" b="1">
                          <a:latin typeface="宋体" panose="02010600030101010101" pitchFamily="2" charset="-122"/>
                          <a:ea typeface="宋体" panose="02010600030101010101" pitchFamily="2" charset="-122"/>
                          <a:cs typeface="宋体" panose="02010600030101010101" pitchFamily="2" charset="-122"/>
                        </a:rPr>
                        <a:t>：</a:t>
                      </a:r>
                      <a:r>
                        <a:rPr lang="en-US" altLang="zh-CN" sz="1200" b="1">
                          <a:latin typeface="宋体" panose="02010600030101010101" pitchFamily="2" charset="-122"/>
                          <a:ea typeface="宋体" panose="02010600030101010101" pitchFamily="2" charset="-122"/>
                          <a:cs typeface="宋体" panose="02010600030101010101" pitchFamily="2" charset="-122"/>
                          <a:sym typeface="+mn-ea"/>
                        </a:rPr>
                        <a:t>Pair work: </a:t>
                      </a:r>
                      <a:r>
                        <a:rPr sz="1200" b="1">
                          <a:latin typeface="宋体" panose="02010600030101010101" pitchFamily="2" charset="-122"/>
                          <a:ea typeface="宋体" panose="02010600030101010101" pitchFamily="2" charset="-122"/>
                          <a:cs typeface="宋体" panose="02010600030101010101" pitchFamily="2" charset="-122"/>
                          <a:sym typeface="+mn-ea"/>
                        </a:rPr>
                        <a:t>Write down your changes.</a:t>
                      </a:r>
                      <a:r>
                        <a:rPr lang="zh-CN" sz="12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1200" b="1">
                          <a:latin typeface="宋体" panose="02010600030101010101" pitchFamily="2" charset="-122"/>
                          <a:ea typeface="宋体" panose="02010600030101010101" pitchFamily="2" charset="-122"/>
                          <a:cs typeface="宋体" panose="02010600030101010101" pitchFamily="2" charset="-122"/>
                          <a:sym typeface="+mn-ea"/>
                        </a:rPr>
                        <a:t>5 mins</a:t>
                      </a:r>
                      <a:r>
                        <a:rPr lang="zh-CN" altLang="en-US" sz="1200" b="1">
                          <a:latin typeface="宋体" panose="02010600030101010101" pitchFamily="2" charset="-122"/>
                          <a:ea typeface="宋体" panose="02010600030101010101" pitchFamily="2" charset="-122"/>
                          <a:cs typeface="宋体" panose="02010600030101010101" pitchFamily="2" charset="-122"/>
                          <a:sym typeface="+mn-ea"/>
                        </a:rPr>
                        <a:t>）</a:t>
                      </a:r>
                      <a:r>
                        <a:rPr lang="zh-CN" sz="1200" b="1">
                          <a:latin typeface="宋体" panose="02010600030101010101" pitchFamily="2" charset="-122"/>
                          <a:ea typeface="宋体" panose="02010600030101010101" pitchFamily="2" charset="-122"/>
                          <a:cs typeface="宋体" panose="02010600030101010101" pitchFamily="2" charset="-122"/>
                          <a:sym typeface="+mn-ea"/>
                        </a:rPr>
                        <a:t>（获取与梳理）</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e.g. I used to be heavy, but now I am thin.</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You can do like this:</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I used to be __________, but now I am</a:t>
                      </a:r>
                      <a:r>
                        <a:rPr sz="1200">
                          <a:latin typeface="宋体" panose="02010600030101010101" pitchFamily="2" charset="-122"/>
                          <a:ea typeface="宋体" panose="02010600030101010101" pitchFamily="2" charset="-122"/>
                          <a:cs typeface="宋体" panose="02010600030101010101" pitchFamily="2" charset="-122"/>
                          <a:sym typeface="+mn-ea"/>
                        </a:rPr>
                        <a:t>________________________</a:t>
                      </a:r>
                      <a:r>
                        <a:rPr lang="en-US" sz="1200">
                          <a:latin typeface="宋体" panose="02010600030101010101" pitchFamily="2" charset="-122"/>
                          <a:ea typeface="宋体" panose="02010600030101010101" pitchFamily="2" charset="-122"/>
                          <a:cs typeface="宋体" panose="02010600030101010101" pitchFamily="2" charset="-122"/>
                          <a:sym typeface="+mn-ea"/>
                        </a:rPr>
                        <a:t>.</a:t>
                      </a:r>
                      <a:endParaRPr 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I used to_________________, but</a:t>
                      </a:r>
                      <a:r>
                        <a:rPr lang="en-US" sz="1200">
                          <a:latin typeface="宋体" panose="02010600030101010101" pitchFamily="2" charset="-122"/>
                          <a:ea typeface="宋体" panose="02010600030101010101" pitchFamily="2" charset="-122"/>
                          <a:cs typeface="宋体" panose="02010600030101010101" pitchFamily="2" charset="-122"/>
                        </a:rPr>
                        <a:t> </a:t>
                      </a:r>
                      <a:r>
                        <a:rPr sz="1200">
                          <a:latin typeface="宋体" panose="02010600030101010101" pitchFamily="2" charset="-122"/>
                          <a:ea typeface="宋体" panose="02010600030101010101" pitchFamily="2" charset="-122"/>
                          <a:cs typeface="宋体" panose="02010600030101010101" pitchFamily="2" charset="-122"/>
                        </a:rPr>
                        <a:t>now</a:t>
                      </a:r>
                      <a:r>
                        <a:rPr sz="1200">
                          <a:latin typeface="宋体" panose="02010600030101010101" pitchFamily="2" charset="-122"/>
                          <a:ea typeface="宋体" panose="02010600030101010101" pitchFamily="2" charset="-122"/>
                          <a:cs typeface="宋体" panose="02010600030101010101" pitchFamily="2" charset="-122"/>
                          <a:sym typeface="+mn-ea"/>
                        </a:rPr>
                        <a:t>_________________________</a:t>
                      </a:r>
                      <a:r>
                        <a:rPr lang="en-US" sz="1200">
                          <a:latin typeface="宋体" panose="02010600030101010101" pitchFamily="2" charset="-122"/>
                          <a:ea typeface="宋体" panose="02010600030101010101" pitchFamily="2" charset="-122"/>
                          <a:cs typeface="宋体" panose="02010600030101010101" pitchFamily="2" charset="-122"/>
                          <a:sym typeface="+mn-ea"/>
                        </a:rPr>
                        <a:t>.</a:t>
                      </a:r>
                      <a:endParaRPr 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___________________________</a:t>
                      </a:r>
                      <a:r>
                        <a:rPr sz="1200">
                          <a:latin typeface="宋体" panose="02010600030101010101" pitchFamily="2" charset="-122"/>
                          <a:ea typeface="宋体" panose="02010600030101010101" pitchFamily="2" charset="-122"/>
                          <a:cs typeface="宋体" panose="02010600030101010101" pitchFamily="2" charset="-122"/>
                        </a:rPr>
                        <a:t>.</a:t>
                      </a:r>
                      <a:endParaRPr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endParaRPr lang="en-US" altLang="zh-CN" sz="1200" b="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r>
                        <a:rPr lang="en-US" altLang="zh-CN" sz="1200" b="0">
                          <a:latin typeface="宋体" panose="02010600030101010101" pitchFamily="2" charset="-122"/>
                          <a:ea typeface="宋体" panose="02010600030101010101" pitchFamily="2" charset="-122"/>
                          <a:cs typeface="宋体" panose="02010600030101010101" pitchFamily="2" charset="-122"/>
                        </a:rPr>
                        <a:t>S-S</a:t>
                      </a:r>
                      <a:endParaRPr lang="en-US" altLang="zh-CN" sz="1200" b="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sz="1200">
                          <a:latin typeface="宋体" panose="02010600030101010101" pitchFamily="2" charset="-122"/>
                          <a:ea typeface="宋体" panose="02010600030101010101" pitchFamily="2" charset="-122"/>
                          <a:cs typeface="宋体" panose="02010600030101010101" pitchFamily="2" charset="-122"/>
                        </a:rPr>
                        <a:t>通过学生所说和所写的内容了解其对单元写作任务的理解和初步应用的情况，请学生代表口头发言，作出评价和反馈。</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304800"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rPr>
                        <a:t>Summative</a:t>
                      </a:r>
                      <a:endParaRPr lang="en-US" altLang="zh-CN"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655955">
                <a:tc gridSpan="6">
                  <a:txBody>
                    <a:bodyPr/>
                    <a:lstStyle/>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设计意图：理解、明确写作任务，引导学生将写作话题与自身经历紧密结合，学生能获取和梳理写作信息点，强化运用目标结构</a:t>
                      </a:r>
                      <a:r>
                        <a:rPr lang="en-US" altLang="zh-CN" sz="1200">
                          <a:latin typeface="宋体" panose="02010600030101010101" pitchFamily="2" charset="-122"/>
                          <a:ea typeface="宋体" panose="02010600030101010101" pitchFamily="2" charset="-122"/>
                          <a:cs typeface="宋体" panose="02010600030101010101" pitchFamily="2" charset="-122"/>
                        </a:rPr>
                        <a:t>used to</a:t>
                      </a:r>
                      <a:r>
                        <a:rPr lang="zh-CN" altLang="en-US" sz="1200">
                          <a:latin typeface="宋体" panose="02010600030101010101" pitchFamily="2" charset="-122"/>
                          <a:ea typeface="宋体" panose="02010600030101010101" pitchFamily="2" charset="-122"/>
                          <a:cs typeface="宋体" panose="02010600030101010101" pitchFamily="2" charset="-122"/>
                        </a:rPr>
                        <a:t>描述过去的情况，</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完成过程性写作教学</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写作前</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中的第二环。</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hMerge="1">
                  <a:tcPr>
                    <a:solidFill>
                      <a:schemeClr val="accent3">
                        <a:lumMod val="40000"/>
                        <a:lumOff val="60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r>
              <a:tr h="1976755">
                <a:tc>
                  <a:txBody>
                    <a:bodyPr/>
                    <a:lstStyle/>
                    <a:p>
                      <a:pPr indent="304800" algn="ct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应用实践</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通过小组讨论，能</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正确认识自我</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多角度思考自我</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的</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转变</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，使用完整、正确的句型描述自身重大的</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改变</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并客观分析原因，</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完成写作要点之一</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，并思考改变的契机。</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endParaRPr sz="1200" b="1">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r>
                        <a:rPr sz="1200" b="1">
                          <a:latin typeface="宋体" panose="02010600030101010101" pitchFamily="2" charset="-122"/>
                          <a:ea typeface="宋体" panose="02010600030101010101" pitchFamily="2" charset="-122"/>
                          <a:cs typeface="宋体" panose="02010600030101010101" pitchFamily="2" charset="-122"/>
                          <a:sym typeface="+mn-ea"/>
                        </a:rPr>
                        <a:t>Activity </a:t>
                      </a:r>
                      <a:r>
                        <a:rPr lang="en-US" sz="1200" b="1">
                          <a:latin typeface="宋体" panose="02010600030101010101" pitchFamily="2" charset="-122"/>
                          <a:ea typeface="宋体" panose="02010600030101010101" pitchFamily="2" charset="-122"/>
                          <a:cs typeface="宋体" panose="02010600030101010101" pitchFamily="2" charset="-122"/>
                          <a:sym typeface="+mn-ea"/>
                        </a:rPr>
                        <a:t>3</a:t>
                      </a:r>
                      <a:r>
                        <a:rPr lang="zh-CN" altLang="en-US" sz="12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1200" b="1">
                          <a:latin typeface="宋体" panose="02010600030101010101" pitchFamily="2" charset="-122"/>
                          <a:ea typeface="宋体" panose="02010600030101010101" pitchFamily="2" charset="-122"/>
                          <a:cs typeface="宋体" panose="02010600030101010101" pitchFamily="2" charset="-122"/>
                          <a:sym typeface="+mn-ea"/>
                        </a:rPr>
                        <a:t>Group work: </a:t>
                      </a:r>
                      <a:r>
                        <a:rPr sz="1200" b="1">
                          <a:latin typeface="宋体" panose="02010600030101010101" pitchFamily="2" charset="-122"/>
                          <a:ea typeface="宋体" panose="02010600030101010101" pitchFamily="2" charset="-122"/>
                          <a:cs typeface="宋体" panose="02010600030101010101" pitchFamily="2" charset="-122"/>
                          <a:sym typeface="+mn-ea"/>
                        </a:rPr>
                        <a:t>Have a discussion.</a:t>
                      </a:r>
                      <a:r>
                        <a:rPr lang="zh-CN" sz="12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1200" b="1">
                          <a:latin typeface="宋体" panose="02010600030101010101" pitchFamily="2" charset="-122"/>
                          <a:ea typeface="宋体" panose="02010600030101010101" pitchFamily="2" charset="-122"/>
                          <a:cs typeface="宋体" panose="02010600030101010101" pitchFamily="2" charset="-122"/>
                          <a:sym typeface="+mn-ea"/>
                        </a:rPr>
                        <a:t>10 mins</a:t>
                      </a:r>
                      <a:r>
                        <a:rPr lang="zh-CN" altLang="en-US" sz="1200" b="1">
                          <a:latin typeface="宋体" panose="02010600030101010101" pitchFamily="2" charset="-122"/>
                          <a:ea typeface="宋体" panose="02010600030101010101" pitchFamily="2" charset="-122"/>
                          <a:cs typeface="宋体" panose="02010600030101010101" pitchFamily="2" charset="-122"/>
                          <a:sym typeface="+mn-ea"/>
                        </a:rPr>
                        <a:t>）</a:t>
                      </a:r>
                      <a:r>
                        <a:rPr lang="zh-CN" sz="1200" b="1">
                          <a:latin typeface="宋体" panose="02010600030101010101" pitchFamily="2" charset="-122"/>
                          <a:ea typeface="宋体" panose="02010600030101010101" pitchFamily="2" charset="-122"/>
                          <a:cs typeface="宋体" panose="02010600030101010101" pitchFamily="2" charset="-122"/>
                          <a:sym typeface="+mn-ea"/>
                        </a:rPr>
                        <a:t>（描述与阐释）</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1.Which </a:t>
                      </a:r>
                      <a:r>
                        <a:rPr lang="en-US" sz="1200">
                          <a:latin typeface="宋体" panose="02010600030101010101" pitchFamily="2" charset="-122"/>
                          <a:ea typeface="宋体" panose="02010600030101010101" pitchFamily="2" charset="-122"/>
                          <a:cs typeface="宋体" panose="02010600030101010101" pitchFamily="2" charset="-122"/>
                          <a:sym typeface="+mn-ea"/>
                        </a:rPr>
                        <a:t>was</a:t>
                      </a:r>
                      <a:r>
                        <a:rPr sz="1200">
                          <a:latin typeface="宋体" panose="02010600030101010101" pitchFamily="2" charset="-122"/>
                          <a:ea typeface="宋体" panose="02010600030101010101" pitchFamily="2" charset="-122"/>
                          <a:cs typeface="宋体" panose="02010600030101010101" pitchFamily="2" charset="-122"/>
                          <a:sym typeface="+mn-ea"/>
                        </a:rPr>
                        <a:t> </a:t>
                      </a:r>
                      <a:r>
                        <a:rPr lang="en-US" sz="1200">
                          <a:latin typeface="宋体" panose="02010600030101010101" pitchFamily="2" charset="-122"/>
                          <a:ea typeface="宋体" panose="02010600030101010101" pitchFamily="2" charset="-122"/>
                          <a:cs typeface="宋体" panose="02010600030101010101" pitchFamily="2" charset="-122"/>
                          <a:sym typeface="+mn-ea"/>
                        </a:rPr>
                        <a:t>the</a:t>
                      </a:r>
                      <a:r>
                        <a:rPr sz="1200">
                          <a:latin typeface="宋体" panose="02010600030101010101" pitchFamily="2" charset="-122"/>
                          <a:ea typeface="宋体" panose="02010600030101010101" pitchFamily="2" charset="-122"/>
                          <a:cs typeface="宋体" panose="02010600030101010101" pitchFamily="2" charset="-122"/>
                          <a:sym typeface="+mn-ea"/>
                        </a:rPr>
                        <a:t> biggest change?</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2.How did it happen?</a:t>
                      </a:r>
                      <a:r>
                        <a:rPr lang="en-US" sz="1200">
                          <a:latin typeface="宋体" panose="02010600030101010101" pitchFamily="2" charset="-122"/>
                          <a:ea typeface="宋体" panose="02010600030101010101" pitchFamily="2" charset="-122"/>
                          <a:cs typeface="宋体" panose="02010600030101010101" pitchFamily="2" charset="-122"/>
                          <a:sym typeface="+mn-ea"/>
                        </a:rPr>
                        <a:t>   </a:t>
                      </a:r>
                      <a:r>
                        <a:rPr sz="1200">
                          <a:latin typeface="宋体" panose="02010600030101010101" pitchFamily="2" charset="-122"/>
                          <a:ea typeface="宋体" panose="02010600030101010101" pitchFamily="2" charset="-122"/>
                          <a:cs typeface="宋体" panose="02010600030101010101" pitchFamily="2" charset="-122"/>
                          <a:sym typeface="+mn-ea"/>
                        </a:rPr>
                        <a:t>(what/who/when/...)</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sym typeface="+mn-ea"/>
                        </a:rPr>
                        <a:t>3.Why is it the most important change?</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S-S</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r>
                        <a:rPr lang="zh-CN" sz="1200">
                          <a:latin typeface="宋体" panose="02010600030101010101" pitchFamily="2" charset="-122"/>
                          <a:ea typeface="宋体" panose="02010600030101010101" pitchFamily="2" charset="-122"/>
                          <a:cs typeface="宋体" panose="02010600030101010101" pitchFamily="2" charset="-122"/>
                          <a:sym typeface="+mn-ea"/>
                        </a:rPr>
                        <a:t>观察学生所写的内容是否符合话题，是否学生能关注自身重大的变化、使用正确的语句进行描述并客观分析变化的原因，生生互动纠错和反馈，必要时教师提供帮助。</a:t>
                      </a:r>
                      <a:endParaRPr lang="zh-CN"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Summative</a:t>
                      </a:r>
                      <a:endParaRPr lang="en-US" altLang="zh-CN" sz="120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594360">
                <a:tc gridSpan="6">
                  <a:txBody>
                    <a:bodyPr/>
                    <a:lstStyle/>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设计意图：使学生能回忆、判断、挑选后表述</a:t>
                      </a:r>
                      <a:r>
                        <a:rPr lang="zh-CN" sz="1200">
                          <a:latin typeface="宋体" panose="02010600030101010101" pitchFamily="2" charset="-122"/>
                          <a:ea typeface="宋体" panose="02010600030101010101" pitchFamily="2" charset="-122"/>
                          <a:cs typeface="宋体" panose="02010600030101010101" pitchFamily="2" charset="-122"/>
                          <a:sym typeface="+mn-ea"/>
                        </a:rPr>
                        <a:t>自身重大的</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改变</a:t>
                      </a:r>
                      <a:r>
                        <a:rPr lang="zh-CN" sz="1200">
                          <a:latin typeface="宋体" panose="02010600030101010101" pitchFamily="2" charset="-122"/>
                          <a:ea typeface="宋体" panose="02010600030101010101" pitchFamily="2" charset="-122"/>
                          <a:cs typeface="宋体" panose="02010600030101010101" pitchFamily="2" charset="-122"/>
                          <a:sym typeface="+mn-ea"/>
                        </a:rPr>
                        <a:t>及原因，学生由填写词句到自己输出完整的句子并进行时态的选择运用，</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完成过程性写作教学</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写作</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中的第一环。</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hMerge="1">
                  <a:tcPr>
                    <a:solidFill>
                      <a:schemeClr val="accent3">
                        <a:lumMod val="20000"/>
                        <a:lumOff val="80000"/>
                      </a:schemeClr>
                    </a:solidFill>
                  </a:tcPr>
                </a:tc>
                <a:tc hMerge="1">
                  <a:tcPr>
                    <a:solidFill>
                      <a:schemeClr val="accent3">
                        <a:lumMod val="20000"/>
                        <a:lumOff val="80000"/>
                      </a:schemeClr>
                    </a:solidFill>
                  </a:tcPr>
                </a:tc>
                <a:tc hMerge="1">
                  <a:tcPr>
                    <a:solidFill>
                      <a:schemeClr val="accent3">
                        <a:lumMod val="20000"/>
                        <a:lumOff val="80000"/>
                      </a:schemeClr>
                    </a:solidFill>
                  </a:tcPr>
                </a:tc>
                <a:tc hMerge="1">
                  <a:tcPr>
                    <a:solidFill>
                      <a:schemeClr val="accent3">
                        <a:lumMod val="20000"/>
                        <a:lumOff val="80000"/>
                      </a:schemeClr>
                    </a:solidFill>
                  </a:tcPr>
                </a:tc>
                <a:tc hMerge="1">
                  <a:tcPr>
                    <a:solidFill>
                      <a:schemeClr val="bg2">
                        <a:lumMod val="95000"/>
                      </a:schemeClr>
                    </a:solidFill>
                  </a:tcPr>
                </a:tc>
              </a:tr>
            </a:tbl>
          </a:graphicData>
        </a:graphic>
      </p:graphicFrame>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1306830" y="641350"/>
          <a:ext cx="9712960" cy="5574665"/>
        </p:xfrm>
        <a:graphic>
          <a:graphicData uri="http://schemas.openxmlformats.org/drawingml/2006/table">
            <a:tbl>
              <a:tblPr firstRow="1" bandRow="1">
                <a:tableStyleId>{5C22544A-7EE6-4342-B048-85BDC9FD1C3A}</a:tableStyleId>
              </a:tblPr>
              <a:tblGrid>
                <a:gridCol w="415925"/>
                <a:gridCol w="1862455"/>
                <a:gridCol w="2166620"/>
                <a:gridCol w="1308735"/>
                <a:gridCol w="2277110"/>
                <a:gridCol w="1682115"/>
              </a:tblGrid>
              <a:tr h="328295">
                <a:tc gridSpan="6">
                  <a:txBody>
                    <a:bodyPr/>
                    <a:p>
                      <a:pPr algn="ctr">
                        <a:buNone/>
                      </a:pPr>
                      <a:r>
                        <a:rPr lang="en-US" altLang="zh-CN" sz="1400" dirty="0">
                          <a:solidFill>
                            <a:schemeClr val="tx1"/>
                          </a:solidFill>
                          <a:latin typeface="宋体" panose="02010600030101010101" pitchFamily="2" charset="-122"/>
                          <a:ea typeface="宋体" panose="02010600030101010101" pitchFamily="2" charset="-122"/>
                          <a:sym typeface="+mn-ea"/>
                        </a:rPr>
                        <a:t>Teaching-Learning-Assessment Alignment</a:t>
                      </a:r>
                      <a:endParaRPr lang="en-US" altLang="zh-CN" sz="1400" b="1" dirty="0">
                        <a:solidFill>
                          <a:schemeClr val="tx1"/>
                        </a:solidFill>
                        <a:latin typeface="宋体" panose="02010600030101010101" pitchFamily="2" charset="-122"/>
                        <a:ea typeface="宋体" panose="02010600030101010101" pitchFamily="2" charset="-122"/>
                        <a:sym typeface="+mn-ea"/>
                      </a:endParaRPr>
                    </a:p>
                  </a:txBody>
                  <a:tcPr>
                    <a:solidFill>
                      <a:schemeClr val="bg2">
                        <a:lumMod val="75000"/>
                      </a:schemeClr>
                    </a:solidFill>
                  </a:tcPr>
                </a:tc>
                <a:tc hMerge="1">
                  <a:tcPr>
                    <a:solidFill>
                      <a:schemeClr val="accent6">
                        <a:lumMod val="20000"/>
                        <a:lumOff val="80000"/>
                      </a:schemeClr>
                    </a:solidFill>
                  </a:tcPr>
                </a:tc>
                <a:tc hMerge="1">
                  <a:tcPr>
                    <a:solidFill>
                      <a:schemeClr val="accent5">
                        <a:lumMod val="40000"/>
                        <a:lumOff val="60000"/>
                      </a:schemeClr>
                    </a:solidFill>
                  </a:tcPr>
                </a:tc>
                <a:tc hMerge="1">
                  <a:tcPr/>
                </a:tc>
                <a:tc hMerge="1">
                  <a:tcPr>
                    <a:solidFill>
                      <a:schemeClr val="accent5">
                        <a:lumMod val="40000"/>
                        <a:lumOff val="60000"/>
                      </a:schemeClr>
                    </a:solidFill>
                  </a:tcPr>
                </a:tc>
                <a:tc hMerge="1">
                  <a:tcPr>
                    <a:solidFill>
                      <a:schemeClr val="bg2">
                        <a:lumMod val="75000"/>
                      </a:schemeClr>
                    </a:solidFill>
                  </a:tcPr>
                </a:tc>
              </a:tr>
              <a:tr h="786765">
                <a:tc gridSpan="2">
                  <a:txBody>
                    <a:bodyPr/>
                    <a:lstStyle/>
                    <a:p>
                      <a:pPr algn="ctr">
                        <a:buNone/>
                      </a:pPr>
                      <a:r>
                        <a:rPr lang="en-US" altLang="zh-CN" sz="1400" b="1">
                          <a:solidFill>
                            <a:schemeClr val="tx1"/>
                          </a:solidFill>
                          <a:latin typeface="宋体" panose="02010600030101010101" pitchFamily="2" charset="-122"/>
                          <a:ea typeface="宋体" panose="02010600030101010101" pitchFamily="2" charset="-122"/>
                        </a:rPr>
                        <a:t>Teaching Aims</a:t>
                      </a:r>
                      <a:endParaRPr lang="en-US" altLang="zh-CN" sz="1400" b="1">
                        <a:solidFill>
                          <a:schemeClr val="tx1"/>
                        </a:solidFill>
                        <a:latin typeface="宋体" panose="02010600030101010101" pitchFamily="2" charset="-122"/>
                        <a:ea typeface="宋体" panose="02010600030101010101" pitchFamily="2" charset="-122"/>
                      </a:endParaRPr>
                    </a:p>
                  </a:txBody>
                  <a:tcPr>
                    <a:solidFill>
                      <a:schemeClr val="bg2">
                        <a:lumMod val="95000"/>
                      </a:schemeClr>
                    </a:solidFill>
                  </a:tcPr>
                </a:tc>
                <a:tc hMerge="1">
                  <a:tcPr>
                    <a:solidFill>
                      <a:schemeClr val="accent6">
                        <a:lumMod val="20000"/>
                        <a:lumOff val="80000"/>
                      </a:schemeClr>
                    </a:solidFill>
                  </a:tcPr>
                </a:tc>
                <a:tc>
                  <a:txBody>
                    <a:bodyPr/>
                    <a:lstStyle/>
                    <a:p>
                      <a:pPr algn="ctr">
                        <a:buNone/>
                      </a:pPr>
                      <a:r>
                        <a:rPr lang="en-US" altLang="zh-CN" sz="1400" b="1">
                          <a:solidFill>
                            <a:schemeClr val="tx1"/>
                          </a:solidFill>
                          <a:latin typeface="宋体" panose="02010600030101010101" pitchFamily="2" charset="-122"/>
                          <a:ea typeface="宋体" panose="02010600030101010101" pitchFamily="2" charset="-122"/>
                          <a:sym typeface="+mn-ea"/>
                        </a:rPr>
                        <a:t>Learning Activities</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sym typeface="+mn-ea"/>
                        </a:rPr>
                        <a:t>Interaction modes</a:t>
                      </a:r>
                      <a:endParaRPr lang="zh-CN" altLang="en-US" sz="1400" b="1" dirty="0">
                        <a:latin typeface="宋体" panose="02010600030101010101" pitchFamily="2" charset="-122"/>
                        <a:ea typeface="宋体" panose="02010600030101010101" pitchFamily="2" charset="-122"/>
                      </a:endParaRPr>
                    </a:p>
                    <a:p>
                      <a:pPr algn="ctr">
                        <a:buNone/>
                      </a:pP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lstStyle/>
                    <a:p>
                      <a:pPr algn="ctr">
                        <a:buNone/>
                      </a:pPr>
                      <a:r>
                        <a:rPr lang="en-US" altLang="zh-CN" sz="1400" b="1">
                          <a:solidFill>
                            <a:schemeClr val="tx1"/>
                          </a:solidFill>
                          <a:latin typeface="宋体" panose="02010600030101010101" pitchFamily="2" charset="-122"/>
                          <a:ea typeface="宋体" panose="02010600030101010101" pitchFamily="2" charset="-122"/>
                          <a:sym typeface="+mn-ea"/>
                        </a:rPr>
                        <a:t>Assessment</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c>
                  <a:txBody>
                    <a:bodyPr/>
                    <a:p>
                      <a:pPr algn="ctr">
                        <a:buNone/>
                      </a:pPr>
                      <a:r>
                        <a:rPr lang="en-US" altLang="zh-CN" sz="1400" b="1" dirty="0">
                          <a:latin typeface="宋体" panose="02010600030101010101" pitchFamily="2" charset="-122"/>
                          <a:ea typeface="宋体" panose="02010600030101010101" pitchFamily="2" charset="-122"/>
                          <a:sym typeface="+mn-ea"/>
                        </a:rPr>
                        <a:t>Assessment modes</a:t>
                      </a:r>
                      <a:endParaRPr lang="en-US" altLang="zh-CN" sz="1400" b="1">
                        <a:solidFill>
                          <a:schemeClr val="tx1"/>
                        </a:solidFill>
                        <a:latin typeface="宋体" panose="02010600030101010101" pitchFamily="2" charset="-122"/>
                        <a:ea typeface="宋体" panose="02010600030101010101" pitchFamily="2" charset="-122"/>
                        <a:sym typeface="+mn-ea"/>
                      </a:endParaRPr>
                    </a:p>
                  </a:txBody>
                  <a:tcPr>
                    <a:solidFill>
                      <a:schemeClr val="bg2">
                        <a:lumMod val="95000"/>
                      </a:schemeClr>
                    </a:solidFill>
                  </a:tcPr>
                </a:tc>
              </a:tr>
              <a:tr h="3766185">
                <a:tc>
                  <a:txBody>
                    <a:bodyPr/>
                    <a:lstStyle/>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迁移</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创新</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通过剖析文章结构和</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模仿</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例句，能运用所学，</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有逻辑</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地写出初稿，</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思考如何完善自我</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，并树立正确个人价值观和积极向上的生活观。</a:t>
                      </a: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95000"/>
                      </a:schemeClr>
                    </a:solidFill>
                  </a:tcPr>
                </a:tc>
                <a:tc>
                  <a:txBody>
                    <a:bodyPr/>
                    <a:lstStyle/>
                    <a:p>
                      <a:pPr indent="304800" algn="l" fontAlgn="auto">
                        <a:lnSpc>
                          <a:spcPts val="2000"/>
                        </a:lnSpc>
                        <a:buNone/>
                      </a:pPr>
                      <a:r>
                        <a:rPr sz="1200" b="1">
                          <a:latin typeface="宋体" panose="02010600030101010101" pitchFamily="2" charset="-122"/>
                          <a:ea typeface="宋体" panose="02010600030101010101" pitchFamily="2" charset="-122"/>
                          <a:cs typeface="宋体" panose="02010600030101010101" pitchFamily="2" charset="-122"/>
                        </a:rPr>
                        <a:t>Activity </a:t>
                      </a:r>
                      <a:r>
                        <a:rPr lang="en-US" sz="1200" b="1">
                          <a:latin typeface="宋体" panose="02010600030101010101" pitchFamily="2" charset="-122"/>
                          <a:ea typeface="宋体" panose="02010600030101010101" pitchFamily="2" charset="-122"/>
                          <a:cs typeface="宋体" panose="02010600030101010101" pitchFamily="2" charset="-122"/>
                        </a:rPr>
                        <a:t>4: </a:t>
                      </a:r>
                      <a:r>
                        <a:rPr sz="1200" b="1">
                          <a:latin typeface="宋体" panose="02010600030101010101" pitchFamily="2" charset="-122"/>
                          <a:ea typeface="宋体" panose="02010600030101010101" pitchFamily="2" charset="-122"/>
                          <a:cs typeface="宋体" panose="02010600030101010101" pitchFamily="2" charset="-122"/>
                          <a:sym typeface="+mn-ea"/>
                        </a:rPr>
                        <a:t>Individual work: Write</a:t>
                      </a:r>
                      <a:r>
                        <a:rPr lang="zh-CN" sz="1200" b="1">
                          <a:latin typeface="宋体" panose="02010600030101010101" pitchFamily="2" charset="-122"/>
                          <a:ea typeface="宋体" panose="02010600030101010101" pitchFamily="2" charset="-122"/>
                          <a:cs typeface="宋体" panose="02010600030101010101" pitchFamily="2" charset="-122"/>
                          <a:sym typeface="+mn-ea"/>
                        </a:rPr>
                        <a:t>（</a:t>
                      </a:r>
                      <a:r>
                        <a:rPr lang="en-US" altLang="zh-CN" sz="1200" b="1">
                          <a:latin typeface="宋体" panose="02010600030101010101" pitchFamily="2" charset="-122"/>
                          <a:ea typeface="宋体" panose="02010600030101010101" pitchFamily="2" charset="-122"/>
                          <a:cs typeface="宋体" panose="02010600030101010101" pitchFamily="2" charset="-122"/>
                          <a:sym typeface="+mn-ea"/>
                        </a:rPr>
                        <a:t>20 mins</a:t>
                      </a:r>
                      <a:r>
                        <a:rPr lang="zh-CN" altLang="en-US" sz="1200" b="1">
                          <a:latin typeface="宋体" panose="02010600030101010101" pitchFamily="2" charset="-122"/>
                          <a:ea typeface="宋体" panose="02010600030101010101" pitchFamily="2" charset="-122"/>
                          <a:cs typeface="宋体" panose="02010600030101010101" pitchFamily="2" charset="-122"/>
                          <a:sym typeface="+mn-ea"/>
                        </a:rPr>
                        <a:t>）</a:t>
                      </a:r>
                      <a:r>
                        <a:rPr lang="zh-CN" sz="1200" b="1">
                          <a:latin typeface="宋体" panose="02010600030101010101" pitchFamily="2" charset="-122"/>
                          <a:ea typeface="宋体" panose="02010600030101010101" pitchFamily="2" charset="-122"/>
                          <a:cs typeface="宋体" panose="02010600030101010101" pitchFamily="2" charset="-122"/>
                          <a:sym typeface="+mn-ea"/>
                        </a:rPr>
                        <a:t>（内化与运用）</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毕业在即，让我们来做一份纪念册记录你初中三年生活的变化。请以“How I have changed!”为题来写写你的变化。</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Try to write two paragraph.</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Paragraph</a:t>
                      </a:r>
                      <a:r>
                        <a:rPr lang="en-US" sz="1200">
                          <a:latin typeface="宋体" panose="02010600030101010101" pitchFamily="2" charset="-122"/>
                          <a:ea typeface="宋体" panose="02010600030101010101" pitchFamily="2" charset="-122"/>
                          <a:cs typeface="宋体" panose="02010600030101010101" pitchFamily="2" charset="-122"/>
                        </a:rPr>
                        <a:t> </a:t>
                      </a:r>
                      <a:r>
                        <a:rPr sz="1200">
                          <a:latin typeface="宋体" panose="02010600030101010101" pitchFamily="2" charset="-122"/>
                          <a:ea typeface="宋体" panose="02010600030101010101" pitchFamily="2" charset="-122"/>
                          <a:cs typeface="宋体" panose="02010600030101010101" pitchFamily="2" charset="-122"/>
                        </a:rPr>
                        <a:t>1: Changes in your life.</a:t>
                      </a:r>
                      <a:endParaRPr sz="1200">
                        <a:latin typeface="宋体" panose="02010600030101010101" pitchFamily="2" charset="-122"/>
                        <a:ea typeface="宋体" panose="02010600030101010101" pitchFamily="2" charset="-122"/>
                        <a:cs typeface="宋体" panose="02010600030101010101" pitchFamily="2" charset="-122"/>
                      </a:endParaRPr>
                    </a:p>
                    <a:p>
                      <a:pPr indent="304800" algn="l" fontAlgn="auto">
                        <a:lnSpc>
                          <a:spcPts val="2000"/>
                        </a:lnSpc>
                        <a:buNone/>
                      </a:pPr>
                      <a:r>
                        <a:rPr sz="1200">
                          <a:latin typeface="宋体" panose="02010600030101010101" pitchFamily="2" charset="-122"/>
                          <a:ea typeface="宋体" panose="02010600030101010101" pitchFamily="2" charset="-122"/>
                          <a:cs typeface="宋体" panose="02010600030101010101" pitchFamily="2" charset="-122"/>
                        </a:rPr>
                        <a:t>Paragraph</a:t>
                      </a:r>
                      <a:r>
                        <a:rPr lang="en-US" sz="1200">
                          <a:latin typeface="宋体" panose="02010600030101010101" pitchFamily="2" charset="-122"/>
                          <a:ea typeface="宋体" panose="02010600030101010101" pitchFamily="2" charset="-122"/>
                          <a:cs typeface="宋体" panose="02010600030101010101" pitchFamily="2" charset="-122"/>
                        </a:rPr>
                        <a:t> </a:t>
                      </a:r>
                      <a:r>
                        <a:rPr sz="1200">
                          <a:latin typeface="宋体" panose="02010600030101010101" pitchFamily="2" charset="-122"/>
                          <a:ea typeface="宋体" panose="02010600030101010101" pitchFamily="2" charset="-122"/>
                          <a:cs typeface="宋体" panose="02010600030101010101" pitchFamily="2" charset="-122"/>
                        </a:rPr>
                        <a:t>2:The most important change.</a:t>
                      </a:r>
                      <a:endParaRPr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304800" algn="l"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S</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sz="1200">
                          <a:latin typeface="宋体" panose="02010600030101010101" pitchFamily="2" charset="-122"/>
                          <a:ea typeface="宋体" panose="02010600030101010101" pitchFamily="2" charset="-122"/>
                          <a:cs typeface="宋体" panose="02010600030101010101" pitchFamily="2" charset="-122"/>
                        </a:rPr>
                        <a:t>通过观察学生能否在</a:t>
                      </a:r>
                      <a:r>
                        <a:rPr lang="en-US" altLang="zh-CN" sz="1200">
                          <a:latin typeface="宋体" panose="02010600030101010101" pitchFamily="2" charset="-122"/>
                          <a:ea typeface="宋体" panose="02010600030101010101" pitchFamily="2" charset="-122"/>
                          <a:cs typeface="宋体" panose="02010600030101010101" pitchFamily="2" charset="-122"/>
                        </a:rPr>
                        <a:t>例子</a:t>
                      </a:r>
                      <a:r>
                        <a:rPr lang="zh-CN" sz="1200">
                          <a:latin typeface="宋体" panose="02010600030101010101" pitchFamily="2" charset="-122"/>
                          <a:ea typeface="宋体" panose="02010600030101010101" pitchFamily="2" charset="-122"/>
                          <a:cs typeface="宋体" panose="02010600030101010101" pitchFamily="2" charset="-122"/>
                        </a:rPr>
                        <a:t>中找到有用的词语和句型，根据学生表现，提供必要帮助和反馈，在完成后运用评价表进行自评和互评。</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endParaRPr lang="en-US" altLang="zh-CN" sz="1200">
                        <a:latin typeface="宋体" panose="02010600030101010101" pitchFamily="2" charset="-122"/>
                        <a:ea typeface="宋体" panose="02010600030101010101" pitchFamily="2" charset="-122"/>
                        <a:cs typeface="宋体" panose="02010600030101010101" pitchFamily="2" charset="-122"/>
                        <a:sym typeface="+mn-ea"/>
                      </a:endParaRPr>
                    </a:p>
                    <a:p>
                      <a:pPr indent="0" algn="ctr"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sym typeface="+mn-ea"/>
                        </a:rPr>
                        <a:t>Summative</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693420">
                <a:tc gridSpan="6">
                  <a:txBody>
                    <a:bodyPr/>
                    <a:lstStyle/>
                    <a:p>
                      <a:pPr indent="304800" algn="l"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设计意图：</a:t>
                      </a:r>
                      <a:r>
                        <a:rPr lang="en-US" altLang="zh-CN" sz="1200">
                          <a:latin typeface="宋体" panose="02010600030101010101" pitchFamily="2" charset="-122"/>
                          <a:ea typeface="宋体" panose="02010600030101010101" pitchFamily="2" charset="-122"/>
                          <a:cs typeface="宋体" panose="02010600030101010101" pitchFamily="2" charset="-122"/>
                        </a:rPr>
                        <a:t>剖析文章结构</a:t>
                      </a:r>
                      <a:r>
                        <a:rPr lang="zh-CN" altLang="en-US" sz="1200">
                          <a:latin typeface="宋体" panose="02010600030101010101" pitchFamily="2" charset="-122"/>
                          <a:ea typeface="宋体" panose="02010600030101010101" pitchFamily="2" charset="-122"/>
                          <a:cs typeface="宋体" panose="02010600030101010101" pitchFamily="2" charset="-122"/>
                        </a:rPr>
                        <a:t>和</a:t>
                      </a:r>
                      <a:r>
                        <a:rPr lang="en-US" altLang="zh-CN" sz="1200">
                          <a:latin typeface="宋体" panose="02010600030101010101" pitchFamily="2" charset="-122"/>
                          <a:ea typeface="宋体" panose="02010600030101010101" pitchFamily="2" charset="-122"/>
                          <a:cs typeface="宋体" panose="02010600030101010101" pitchFamily="2" charset="-122"/>
                        </a:rPr>
                        <a:t>模仿例句</a:t>
                      </a:r>
                      <a:r>
                        <a:rPr lang="zh-CN" altLang="en-US" sz="1200">
                          <a:latin typeface="宋体" panose="02010600030101010101" pitchFamily="2" charset="-122"/>
                          <a:ea typeface="宋体" panose="02010600030101010101" pitchFamily="2" charset="-122"/>
                          <a:cs typeface="宋体" panose="02010600030101010101" pitchFamily="2" charset="-122"/>
                        </a:rPr>
                        <a:t>，构思自己文章的内容，在课堂活动后引导学生综合运用本课所学，写出初稿。</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完成过程性写作教学</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写作</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中的第二环，为</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后写作</a:t>
                      </a:r>
                      <a:r>
                        <a:rPr lang="en-US" altLang="zh-CN" sz="1200">
                          <a:latin typeface="宋体" panose="02010600030101010101" pitchFamily="2" charset="-122"/>
                          <a:ea typeface="宋体" panose="02010600030101010101" pitchFamily="2" charset="-122"/>
                          <a:cs typeface="宋体" panose="02010600030101010101" pitchFamily="2" charset="-122"/>
                          <a:sym typeface="+mn-ea"/>
                        </a:rPr>
                        <a:t>”</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做好准备。</a:t>
                      </a: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95000"/>
                      </a:schemeClr>
                    </a:solidFill>
                  </a:tcPr>
                </a:tc>
                <a:tc hMerge="1">
                  <a:tcPr>
                    <a:solidFill>
                      <a:schemeClr val="accent3">
                        <a:lumMod val="40000"/>
                        <a:lumOff val="60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c hMerge="1">
                  <a:tcPr>
                    <a:solidFill>
                      <a:schemeClr val="bg2">
                        <a:lumMod val="95000"/>
                      </a:schemeClr>
                    </a:solidFill>
                  </a:tcPr>
                </a:tc>
              </a:tr>
            </a:tbl>
          </a:graphicData>
        </a:graphic>
      </p:graphicFrame>
    </p:spTree>
    <p:custDataLst>
      <p:tags r:id="rId2"/>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custDataLst>
              <p:tags r:id="rId1"/>
            </p:custDataLst>
          </p:nvPr>
        </p:nvGraphicFramePr>
        <p:xfrm>
          <a:off x="2035810" y="1092200"/>
          <a:ext cx="8119745" cy="4674235"/>
        </p:xfrm>
        <a:graphic>
          <a:graphicData uri="http://schemas.openxmlformats.org/drawingml/2006/table">
            <a:tbl>
              <a:tblPr/>
              <a:tblGrid>
                <a:gridCol w="1146810"/>
                <a:gridCol w="5944235"/>
                <a:gridCol w="1028700"/>
              </a:tblGrid>
              <a:tr h="391795">
                <a:tc gridSpan="3">
                  <a:txBody>
                    <a:bodyPr/>
                    <a:p>
                      <a:pPr indent="0" algn="ctr">
                        <a:buNone/>
                      </a:pPr>
                      <a:r>
                        <a:rPr lang="en-US" sz="1400" b="1">
                          <a:solidFill>
                            <a:srgbClr val="000000"/>
                          </a:solidFill>
                          <a:uFillTx/>
                          <a:latin typeface="宋体" panose="02010600030101010101" pitchFamily="2" charset="-122"/>
                          <a:ea typeface="宋体" panose="02010600030101010101" pitchFamily="2" charset="-122"/>
                          <a:cs typeface="Calibri" panose="020F0502020204030204" charset="0"/>
                        </a:rPr>
                        <a:t>Evaluation Form 评价表</a:t>
                      </a:r>
                      <a:endParaRPr lang="en-US" altLang="en-US" sz="1400" b="1">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chemeClr val="bg2">
                        <a:lumMod val="75000"/>
                      </a:schemeClr>
                    </a:solidFill>
                  </a:tcPr>
                </a:tc>
                <a:tc hMerge="1">
                  <a:tcPr>
                    <a:lnT w="12700">
                      <a:solidFill>
                        <a:schemeClr val="tx1"/>
                      </a:solidFill>
                      <a:prstDash val="solid"/>
                    </a:lnT>
                    <a:lnB w="12700">
                      <a:solidFill>
                        <a:schemeClr val="tx1"/>
                      </a:solidFill>
                      <a:prstDash val="solid"/>
                    </a:lnB>
                  </a:tcPr>
                </a:tc>
                <a:tc hMerge="1">
                  <a:tcPr>
                    <a:lnR w="12700">
                      <a:solidFill>
                        <a:schemeClr val="tx1"/>
                      </a:solidFill>
                      <a:prstDash val="solid"/>
                    </a:lnR>
                    <a:lnT w="12700">
                      <a:solidFill>
                        <a:schemeClr val="tx1"/>
                      </a:solidFill>
                      <a:prstDash val="solid"/>
                    </a:lnT>
                    <a:lnB w="12700">
                      <a:solidFill>
                        <a:schemeClr val="tx1"/>
                      </a:solidFill>
                      <a:prstDash val="solid"/>
                    </a:lnB>
                  </a:tcPr>
                </a:tc>
              </a:tr>
              <a:tr h="487680">
                <a:tc rowSpan="2">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endParaRPr 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1">
                          <a:solidFill>
                            <a:srgbClr val="000000"/>
                          </a:solidFill>
                          <a:uFillTx/>
                          <a:latin typeface="宋体" panose="02010600030101010101" pitchFamily="2" charset="-122"/>
                          <a:ea typeface="宋体" panose="02010600030101010101" pitchFamily="2" charset="-122"/>
                          <a:cs typeface="Calibri" panose="020F0502020204030204" charset="0"/>
                        </a:rPr>
                        <a:t>Content内容</a:t>
                      </a:r>
                      <a:endParaRPr lang="en-US" alt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a:solidFill>
                        <a:schemeClr val="tx1"/>
                      </a:solidFill>
                      <a:prstDash val="soli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Does the </a:t>
                      </a:r>
                      <a:r>
                        <a:rPr lang="en-US" sz="1200" b="0">
                          <a:solidFill>
                            <a:srgbClr val="000000"/>
                          </a:solidFill>
                          <a:uFillTx/>
                          <a:latin typeface="宋体" panose="02010600030101010101" pitchFamily="2" charset="-122"/>
                          <a:ea typeface="宋体" panose="02010600030101010101" pitchFamily="2" charset="-122"/>
                          <a:cs typeface="宋体" panose="02010600030101010101" pitchFamily="2" charset="-122"/>
                        </a:rPr>
                        <a:t>passage</a:t>
                      </a: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 have a title?(有标题吗？）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a:solidFill>
                        <a:schemeClr val="tx1"/>
                      </a:solidFill>
                      <a:prstDash val="soli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a:solidFill>
                        <a:schemeClr val="tx1"/>
                      </a:solidFill>
                      <a:prstDash val="solid"/>
                    </a:lnT>
                    <a:lnB w="12700" cap="flat" cmpd="sng">
                      <a:solidFill>
                        <a:srgbClr val="080000"/>
                      </a:solidFill>
                      <a:prstDash val="solid"/>
                      <a:headEnd type="none" w="med" len="med"/>
                      <a:tailEnd type="none" w="med" len="med"/>
                    </a:lnB>
                    <a:lnTlToBr>
                      <a:noFill/>
                    </a:lnTlToBr>
                    <a:lnBlToTr>
                      <a:noFill/>
                    </a:lnBlToTr>
                    <a:noFill/>
                  </a:tcPr>
                </a:tc>
              </a:tr>
              <a:tr h="76771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Does the writer use “used to...”correctly to describe the changes ？（作者正确地使用“used to...”描述了变化吗？）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4990">
                <a:tc rowSpan="2">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endParaRPr 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1">
                          <a:solidFill>
                            <a:srgbClr val="000000"/>
                          </a:solidFill>
                          <a:uFillTx/>
                          <a:latin typeface="宋体" panose="02010600030101010101" pitchFamily="2" charset="-122"/>
                          <a:ea typeface="宋体" panose="02010600030101010101" pitchFamily="2" charset="-122"/>
                          <a:cs typeface="Calibri" panose="020F0502020204030204" charset="0"/>
                        </a:rPr>
                        <a:t>Structure结构</a:t>
                      </a:r>
                      <a:endParaRPr lang="en-US" alt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Are there two paragraphs in the </a:t>
                      </a:r>
                      <a:r>
                        <a:rPr lang="en-US" sz="1200" b="0">
                          <a:solidFill>
                            <a:srgbClr val="000000"/>
                          </a:solidFill>
                          <a:uFillTx/>
                          <a:latin typeface="宋体" panose="02010600030101010101" pitchFamily="2" charset="-122"/>
                          <a:ea typeface="宋体" panose="02010600030101010101" pitchFamily="2" charset="-122"/>
                          <a:cs typeface="宋体" panose="02010600030101010101" pitchFamily="2" charset="-122"/>
                        </a:rPr>
                        <a:t>passage</a:t>
                      </a: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?(有两段吗？）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355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Are there any linking words in the </a:t>
                      </a:r>
                      <a:r>
                        <a:rPr lang="en-US" sz="1200" b="0">
                          <a:solidFill>
                            <a:srgbClr val="000000"/>
                          </a:solidFill>
                          <a:uFillTx/>
                          <a:latin typeface="宋体" panose="02010600030101010101" pitchFamily="2" charset="-122"/>
                          <a:ea typeface="宋体" panose="02010600030101010101" pitchFamily="2" charset="-122"/>
                          <a:cs typeface="宋体" panose="02010600030101010101" pitchFamily="2" charset="-122"/>
                        </a:rPr>
                        <a:t>passage</a:t>
                      </a: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?（有连接词吗？）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8950">
                <a:tc rowSpan="3">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endParaRPr 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1">
                          <a:solidFill>
                            <a:srgbClr val="000000"/>
                          </a:solidFill>
                          <a:uFillTx/>
                          <a:latin typeface="宋体" panose="02010600030101010101" pitchFamily="2" charset="-122"/>
                          <a:ea typeface="宋体" panose="02010600030101010101" pitchFamily="2" charset="-122"/>
                          <a:cs typeface="Calibri" panose="020F0502020204030204" charset="0"/>
                        </a:rPr>
                        <a:t>Language语言</a:t>
                      </a:r>
                      <a:endParaRPr lang="en-US" alt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Are there any spelling mistakes in the passage?（有拼写错误吗？）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546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Does the writer use the tense correctly?</a:t>
                      </a:r>
                      <a:r>
                        <a:rPr lang="en-US" sz="1200" b="0">
                          <a:solidFill>
                            <a:srgbClr val="000000"/>
                          </a:solidFill>
                          <a:uFillTx/>
                          <a:latin typeface="宋体" panose="02010600030101010101" pitchFamily="2" charset="-122"/>
                          <a:ea typeface="宋体" panose="02010600030101010101" pitchFamily="2" charset="-122"/>
                          <a:cs typeface="宋体" panose="02010600030101010101" pitchFamily="2" charset="-122"/>
                        </a:rPr>
                        <a:t>（</a:t>
                      </a: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作者正确使用时态了吗？）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889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endParaRPr 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ctr">
                        <a:buNone/>
                      </a:pP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Is the hand</a:t>
                      </a:r>
                      <a:r>
                        <a:rPr lang="en-US" sz="1200" b="0">
                          <a:solidFill>
                            <a:srgbClr val="000000"/>
                          </a:solidFill>
                          <a:uFillTx/>
                          <a:latin typeface="宋体" panose="02010600030101010101" pitchFamily="2" charset="-122"/>
                          <a:ea typeface="宋体" panose="02010600030101010101" pitchFamily="2" charset="-122"/>
                          <a:cs typeface="宋体" panose="02010600030101010101" pitchFamily="2" charset="-122"/>
                        </a:rPr>
                        <a:t>-</a:t>
                      </a:r>
                      <a:r>
                        <a:rPr lang="en-US" sz="1200" b="0">
                          <a:solidFill>
                            <a:srgbClr val="000000"/>
                          </a:solidFill>
                          <a:uFillTx/>
                          <a:latin typeface="宋体" panose="02010600030101010101" pitchFamily="2" charset="-122"/>
                          <a:ea typeface="宋体" panose="02010600030101010101" pitchFamily="2" charset="-122"/>
                          <a:cs typeface="Calibri" panose="020F0502020204030204" charset="0"/>
                        </a:rPr>
                        <a:t>writing tidy and clear?（书写干净整洁吗？）</a:t>
                      </a:r>
                      <a:endParaRPr lang="en-US" altLang="en-US" sz="1200" b="0">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latin typeface="Calibri" panose="020F0502020204030204" charset="0"/>
                          <a:cs typeface="Calibri" panose="020F0502020204030204" charset="0"/>
                        </a:rPr>
                        <a:t> </a:t>
                      </a:r>
                      <a:endParaRPr lang="en-US" altLang="en-US" sz="1200" b="0">
                        <a:latin typeface="Calibri" panose="020F0502020204030204" charset="0"/>
                        <a:ea typeface="Calibri" panose="020F0502020204030204" charset="0"/>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45135">
                <a:tc gridSpan="3">
                  <a:txBody>
                    <a:bodyPr/>
                    <a:p>
                      <a:pPr indent="0" algn="l">
                        <a:buNone/>
                      </a:pPr>
                      <a:endParaRPr 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p>
                      <a:pPr indent="0" algn="l">
                        <a:buNone/>
                      </a:pPr>
                      <a:r>
                        <a:rPr lang="en-US" sz="1200" b="1">
                          <a:solidFill>
                            <a:srgbClr val="000000"/>
                          </a:solidFill>
                          <a:uFillTx/>
                          <a:latin typeface="宋体" panose="02010600030101010101" pitchFamily="2" charset="-122"/>
                          <a:ea typeface="宋体" panose="02010600030101010101" pitchFamily="2" charset="-122"/>
                          <a:cs typeface="Calibri" panose="020F0502020204030204" charset="0"/>
                        </a:rPr>
                        <a:t>Total stars(星星总数）:</a:t>
                      </a:r>
                      <a:endParaRPr lang="en-US" altLang="en-US" sz="1200" b="1">
                        <a:solidFill>
                          <a:srgbClr val="000000"/>
                        </a:solidFill>
                        <a:uFillTx/>
                        <a:latin typeface="宋体" panose="02010600030101010101" pitchFamily="2" charset="-122"/>
                        <a:ea typeface="宋体" panose="02010600030101010101" pitchFamily="2" charset="-122"/>
                        <a:cs typeface="Calibri" panose="020F0502020204030204" charset="0"/>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pic>
        <p:nvPicPr>
          <p:cNvPr id="5" name="图片 4"/>
          <p:cNvPicPr/>
          <p:nvPr/>
        </p:nvPicPr>
        <p:blipFill>
          <a:blip r:embed="rId2"/>
          <a:stretch>
            <a:fillRect/>
          </a:stretch>
        </p:blipFill>
        <p:spPr>
          <a:xfrm>
            <a:off x="9548813" y="2293620"/>
            <a:ext cx="219075" cy="152400"/>
          </a:xfrm>
          <a:prstGeom prst="rect">
            <a:avLst/>
          </a:prstGeom>
          <a:noFill/>
          <a:ln w="9525">
            <a:noFill/>
          </a:ln>
        </p:spPr>
      </p:pic>
      <p:pic>
        <p:nvPicPr>
          <p:cNvPr id="6" name="图片 5"/>
          <p:cNvPicPr/>
          <p:nvPr/>
        </p:nvPicPr>
        <p:blipFill>
          <a:blip r:embed="rId2"/>
          <a:stretch>
            <a:fillRect/>
          </a:stretch>
        </p:blipFill>
        <p:spPr>
          <a:xfrm>
            <a:off x="9548813" y="2928620"/>
            <a:ext cx="219075" cy="152400"/>
          </a:xfrm>
          <a:prstGeom prst="rect">
            <a:avLst/>
          </a:prstGeom>
          <a:noFill/>
          <a:ln w="9525">
            <a:noFill/>
          </a:ln>
        </p:spPr>
      </p:pic>
      <p:pic>
        <p:nvPicPr>
          <p:cNvPr id="7" name="图片 6"/>
          <p:cNvPicPr/>
          <p:nvPr/>
        </p:nvPicPr>
        <p:blipFill>
          <a:blip r:embed="rId2"/>
          <a:stretch>
            <a:fillRect/>
          </a:stretch>
        </p:blipFill>
        <p:spPr>
          <a:xfrm>
            <a:off x="9548813" y="3411220"/>
            <a:ext cx="219075" cy="152400"/>
          </a:xfrm>
          <a:prstGeom prst="rect">
            <a:avLst/>
          </a:prstGeom>
          <a:noFill/>
          <a:ln w="9525">
            <a:noFill/>
          </a:ln>
        </p:spPr>
      </p:pic>
      <p:pic>
        <p:nvPicPr>
          <p:cNvPr id="8" name="图片 7"/>
          <p:cNvPicPr/>
          <p:nvPr/>
        </p:nvPicPr>
        <p:blipFill>
          <a:blip r:embed="rId2"/>
          <a:stretch>
            <a:fillRect/>
          </a:stretch>
        </p:blipFill>
        <p:spPr>
          <a:xfrm>
            <a:off x="9548813" y="3893820"/>
            <a:ext cx="219075" cy="152400"/>
          </a:xfrm>
          <a:prstGeom prst="rect">
            <a:avLst/>
          </a:prstGeom>
          <a:noFill/>
          <a:ln w="9525">
            <a:noFill/>
          </a:ln>
        </p:spPr>
      </p:pic>
      <p:pic>
        <p:nvPicPr>
          <p:cNvPr id="9" name="图片 8"/>
          <p:cNvPicPr/>
          <p:nvPr/>
        </p:nvPicPr>
        <p:blipFill>
          <a:blip r:embed="rId2"/>
          <a:stretch>
            <a:fillRect/>
          </a:stretch>
        </p:blipFill>
        <p:spPr>
          <a:xfrm>
            <a:off x="9548813" y="4446270"/>
            <a:ext cx="219075" cy="152400"/>
          </a:xfrm>
          <a:prstGeom prst="rect">
            <a:avLst/>
          </a:prstGeom>
          <a:noFill/>
          <a:ln w="9525">
            <a:noFill/>
          </a:ln>
        </p:spPr>
      </p:pic>
      <p:pic>
        <p:nvPicPr>
          <p:cNvPr id="10" name="图片 9"/>
          <p:cNvPicPr/>
          <p:nvPr/>
        </p:nvPicPr>
        <p:blipFill>
          <a:blip r:embed="rId2"/>
          <a:stretch>
            <a:fillRect/>
          </a:stretch>
        </p:blipFill>
        <p:spPr>
          <a:xfrm>
            <a:off x="9548813" y="4998720"/>
            <a:ext cx="219075" cy="152400"/>
          </a:xfrm>
          <a:prstGeom prst="rect">
            <a:avLst/>
          </a:prstGeom>
          <a:noFill/>
          <a:ln w="9525">
            <a:noFill/>
          </a:ln>
        </p:spPr>
      </p:pic>
      <p:pic>
        <p:nvPicPr>
          <p:cNvPr id="11" name="图片 10"/>
          <p:cNvPicPr/>
          <p:nvPr/>
        </p:nvPicPr>
        <p:blipFill>
          <a:blip r:embed="rId2"/>
          <a:stretch>
            <a:fillRect/>
          </a:stretch>
        </p:blipFill>
        <p:spPr>
          <a:xfrm>
            <a:off x="9548813" y="1658620"/>
            <a:ext cx="219075" cy="152400"/>
          </a:xfrm>
          <a:prstGeom prst="rect">
            <a:avLst/>
          </a:prstGeom>
          <a:noFill/>
          <a:ln w="9525">
            <a:noFill/>
          </a:ln>
        </p:spPr>
      </p:pic>
    </p:spTree>
    <p:custDataLst>
      <p:tags r:id="rId3"/>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1912620" y="815340"/>
          <a:ext cx="8728075" cy="5041900"/>
        </p:xfrm>
        <a:graphic>
          <a:graphicData uri="http://schemas.openxmlformats.org/drawingml/2006/table">
            <a:tbl>
              <a:tblPr firstRow="1" bandRow="1">
                <a:tableStyleId>{5C22544A-7EE6-4342-B048-85BDC9FD1C3A}</a:tableStyleId>
              </a:tblPr>
              <a:tblGrid>
                <a:gridCol w="8728075"/>
              </a:tblGrid>
              <a:tr h="422275">
                <a:tc>
                  <a:txBody>
                    <a:bodyPr/>
                    <a:lstStyle/>
                    <a:p>
                      <a:pPr algn="ctr">
                        <a:buNone/>
                      </a:pPr>
                      <a:r>
                        <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rPr>
                        <a:t>八、课堂小结</a:t>
                      </a:r>
                      <a:r>
                        <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rPr>
                        <a:t>(Summary)</a:t>
                      </a:r>
                      <a:endPar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r>
              <a:tr h="4619625">
                <a:tc>
                  <a:txBody>
                    <a:bodyPr/>
                    <a:lstStyle/>
                    <a:p>
                      <a:pPr algn="ctr">
                        <a:buNone/>
                      </a:pPr>
                      <a:endParaRPr lang="zh-CN" altLang="en-US" sz="1200">
                        <a:latin typeface="宋体" panose="02010600030101010101" pitchFamily="2" charset="-122"/>
                        <a:ea typeface="宋体" panose="02010600030101010101" pitchFamily="2" charset="-122"/>
                      </a:endParaRPr>
                    </a:p>
                    <a:p>
                      <a:pPr algn="ctr">
                        <a:buNone/>
                      </a:pPr>
                      <a:endParaRPr lang="zh-CN" altLang="en-US" sz="1200">
                        <a:latin typeface="宋体" panose="02010600030101010101" pitchFamily="2" charset="-122"/>
                        <a:ea typeface="宋体" panose="02010600030101010101" pitchFamily="2" charset="-122"/>
                      </a:endParaRPr>
                    </a:p>
                    <a:p>
                      <a:pPr algn="ctr">
                        <a:buNone/>
                      </a:pPr>
                      <a:endParaRPr lang="zh-CN" altLang="en-US" sz="1200">
                        <a:latin typeface="宋体" panose="02010600030101010101" pitchFamily="2" charset="-122"/>
                        <a:ea typeface="宋体" panose="02010600030101010101" pitchFamily="2" charset="-122"/>
                      </a:endParaRPr>
                    </a:p>
                    <a:p>
                      <a:pPr algn="ctr">
                        <a:buNone/>
                      </a:pPr>
                      <a:endParaRPr lang="en-US" altLang="zh-CN" sz="1400" b="1">
                        <a:latin typeface="宋体" panose="02010600030101010101" pitchFamily="2" charset="-122"/>
                        <a:ea typeface="宋体" panose="02010600030101010101" pitchFamily="2" charset="-122"/>
                      </a:endParaRPr>
                    </a:p>
                  </a:txBody>
                  <a:tcPr>
                    <a:solidFill>
                      <a:schemeClr val="bg2">
                        <a:lumMod val="95000"/>
                      </a:schemeClr>
                    </a:solidFill>
                  </a:tcPr>
                </a:tc>
              </a:tr>
            </a:tbl>
          </a:graphicData>
        </a:graphic>
      </p:graphicFrame>
      <p:cxnSp>
        <p:nvCxnSpPr>
          <p:cNvPr id="8" name="肘形连接符 7"/>
          <p:cNvCxnSpPr/>
          <p:nvPr/>
        </p:nvCxnSpPr>
        <p:spPr>
          <a:xfrm flipV="1">
            <a:off x="2868930" y="3773805"/>
            <a:ext cx="4433570" cy="849630"/>
          </a:xfrm>
          <a:prstGeom prst="bentConnector3">
            <a:avLst>
              <a:gd name="adj1" fmla="val 50014"/>
            </a:avLst>
          </a:prstGeom>
          <a:ln w="28575" cmpd="sng">
            <a:solidFill>
              <a:schemeClr val="accent1">
                <a:shade val="50000"/>
              </a:schemeClr>
            </a:solidFill>
            <a:prstDash val="solid"/>
          </a:ln>
        </p:spPr>
        <p:style>
          <a:lnRef idx="2">
            <a:schemeClr val="accent1"/>
          </a:lnRef>
          <a:fillRef idx="0">
            <a:srgbClr val="FFFFFF"/>
          </a:fillRef>
          <a:effectRef idx="0">
            <a:srgbClr val="FFFFFF"/>
          </a:effectRef>
          <a:fontRef idx="minor">
            <a:schemeClr val="tx1"/>
          </a:fontRef>
        </p:style>
      </p:cxnSp>
      <p:sp>
        <p:nvSpPr>
          <p:cNvPr id="9" name="文本框 8"/>
          <p:cNvSpPr txBox="1"/>
          <p:nvPr/>
        </p:nvSpPr>
        <p:spPr>
          <a:xfrm>
            <a:off x="3139440" y="4011295"/>
            <a:ext cx="1765300" cy="521970"/>
          </a:xfrm>
          <a:prstGeom prst="rect">
            <a:avLst/>
          </a:prstGeom>
          <a:noFill/>
        </p:spPr>
        <p:txBody>
          <a:bodyPr wrap="square" rtlCol="0">
            <a:spAutoFit/>
          </a:bodyPr>
          <a:lstStyle/>
          <a:p>
            <a:r>
              <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rPr>
              <a:t>How to talk about your changes.</a:t>
            </a:r>
            <a:endPar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endParaRPr>
          </a:p>
        </p:txBody>
      </p:sp>
      <p:cxnSp>
        <p:nvCxnSpPr>
          <p:cNvPr id="10" name="肘形连接符 9"/>
          <p:cNvCxnSpPr/>
          <p:nvPr>
            <p:custDataLst>
              <p:tags r:id="rId2"/>
            </p:custDataLst>
          </p:nvPr>
        </p:nvCxnSpPr>
        <p:spPr>
          <a:xfrm flipV="1">
            <a:off x="5101590" y="2924175"/>
            <a:ext cx="4433570" cy="849630"/>
          </a:xfrm>
          <a:prstGeom prst="bentConnector3">
            <a:avLst>
              <a:gd name="adj1" fmla="val 50014"/>
            </a:avLst>
          </a:prstGeom>
          <a:ln w="28575" cmpd="sng">
            <a:solidFill>
              <a:schemeClr val="accent1">
                <a:shade val="50000"/>
              </a:schemeClr>
            </a:solidFill>
            <a:prstDash val="solid"/>
          </a:ln>
        </p:spPr>
        <p:style>
          <a:lnRef idx="2">
            <a:schemeClr val="accent1"/>
          </a:lnRef>
          <a:fillRef idx="0">
            <a:srgbClr val="FFFFFF"/>
          </a:fillRef>
          <a:effectRef idx="0">
            <a:srgbClr val="FFFFFF"/>
          </a:effectRef>
          <a:fontRef idx="minor">
            <a:schemeClr val="tx1"/>
          </a:fontRef>
        </p:style>
      </p:cxnSp>
      <p:sp>
        <p:nvSpPr>
          <p:cNvPr id="11" name="文本框 10"/>
          <p:cNvSpPr txBox="1"/>
          <p:nvPr>
            <p:custDataLst>
              <p:tags r:id="rId3"/>
            </p:custDataLst>
          </p:nvPr>
        </p:nvSpPr>
        <p:spPr>
          <a:xfrm>
            <a:off x="5336540" y="3168015"/>
            <a:ext cx="1880235" cy="521970"/>
          </a:xfrm>
          <a:prstGeom prst="rect">
            <a:avLst/>
          </a:prstGeom>
          <a:noFill/>
        </p:spPr>
        <p:txBody>
          <a:bodyPr wrap="square" rtlCol="0">
            <a:spAutoFit/>
          </a:bodyPr>
          <a:lstStyle/>
          <a:p>
            <a:r>
              <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rPr>
              <a:t>How to write about your changes.</a:t>
            </a:r>
            <a:endPar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custDataLst>
              <p:tags r:id="rId4"/>
            </p:custDataLst>
          </p:nvPr>
        </p:nvSpPr>
        <p:spPr>
          <a:xfrm>
            <a:off x="7638415" y="2328545"/>
            <a:ext cx="1765300" cy="521970"/>
          </a:xfrm>
          <a:prstGeom prst="rect">
            <a:avLst/>
          </a:prstGeom>
          <a:noFill/>
        </p:spPr>
        <p:txBody>
          <a:bodyPr wrap="square" rtlCol="0">
            <a:spAutoFit/>
          </a:bodyPr>
          <a:lstStyle/>
          <a:p>
            <a:r>
              <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rPr>
              <a:t>How to face your changes correctly.</a:t>
            </a:r>
            <a:endParaRPr lang="en-US" altLang="zh-CN" sz="1400" b="1">
              <a:solidFill>
                <a:schemeClr val="dk1"/>
              </a:solidFill>
              <a:latin typeface="宋体" panose="02010600030101010101" pitchFamily="2" charset="-122"/>
              <a:ea typeface="宋体" panose="02010600030101010101" pitchFamily="2" charset="-122"/>
              <a:cs typeface="宋体" panose="02010600030101010101" pitchFamily="2" charset="-122"/>
            </a:endParaRPr>
          </a:p>
        </p:txBody>
      </p:sp>
    </p:spTree>
    <p:custDataLst>
      <p:tags r:id="rId5"/>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p:nvPr>
            <p:custDataLst>
              <p:tags r:id="rId1"/>
            </p:custDataLst>
          </p:nvPr>
        </p:nvGraphicFramePr>
        <p:xfrm>
          <a:off x="1677035" y="515620"/>
          <a:ext cx="8838565" cy="5980430"/>
        </p:xfrm>
        <a:graphic>
          <a:graphicData uri="http://schemas.openxmlformats.org/drawingml/2006/table">
            <a:tbl>
              <a:tblPr firstRow="1" bandRow="1">
                <a:tableStyleId>{5C22544A-7EE6-4342-B048-85BDC9FD1C3A}</a:tableStyleId>
              </a:tblPr>
              <a:tblGrid>
                <a:gridCol w="8838565"/>
              </a:tblGrid>
              <a:tr h="391160">
                <a:tc>
                  <a:txBody>
                    <a:bodyPr/>
                    <a:lstStyle/>
                    <a:p>
                      <a:pPr algn="ctr">
                        <a:buNone/>
                      </a:pPr>
                      <a:r>
                        <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rPr>
                        <a:t>九、板书设计和作业设计</a:t>
                      </a:r>
                      <a:r>
                        <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rPr>
                        <a:t>(Blackboard &amp; Homework Design)</a:t>
                      </a:r>
                      <a:endPar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r>
              <a:tr h="3455670">
                <a:tc>
                  <a:txBody>
                    <a:bodyPr/>
                    <a:lstStyle/>
                    <a:p>
                      <a:pPr algn="ctr">
                        <a:buNone/>
                      </a:pPr>
                      <a:endParaRPr lang="en-US" altLang="zh-CN" sz="1200">
                        <a:latin typeface="宋体" panose="02010600030101010101" pitchFamily="2" charset="-122"/>
                        <a:ea typeface="宋体" panose="02010600030101010101" pitchFamily="2" charset="-122"/>
                      </a:endParaRPr>
                    </a:p>
                    <a:p>
                      <a:pPr algn="ctr">
                        <a:buNone/>
                      </a:pPr>
                      <a:r>
                        <a:rPr lang="en-US" altLang="zh-CN" sz="1200" b="1">
                          <a:latin typeface="宋体" panose="02010600030101010101" pitchFamily="2" charset="-122"/>
                          <a:ea typeface="宋体" panose="02010600030101010101" pitchFamily="2" charset="-122"/>
                        </a:rPr>
                        <a:t>Unit4</a:t>
                      </a:r>
                      <a:endParaRPr lang="en-US" altLang="zh-CN" sz="1200" b="1">
                        <a:latin typeface="宋体" panose="02010600030101010101" pitchFamily="2" charset="-122"/>
                        <a:ea typeface="宋体" panose="02010600030101010101" pitchFamily="2" charset="-122"/>
                      </a:endParaRPr>
                    </a:p>
                    <a:p>
                      <a:pPr algn="ctr">
                        <a:buNone/>
                      </a:pPr>
                      <a:r>
                        <a:rPr lang="en-US" altLang="zh-CN" sz="1200" b="1">
                          <a:latin typeface="宋体" panose="02010600030101010101" pitchFamily="2" charset="-122"/>
                          <a:ea typeface="宋体" panose="02010600030101010101" pitchFamily="2" charset="-122"/>
                        </a:rPr>
                        <a:t>I used to be afraid of the dark.</a:t>
                      </a:r>
                      <a:endParaRPr lang="en-US" altLang="zh-CN" sz="1200" b="1">
                        <a:latin typeface="宋体" panose="02010600030101010101" pitchFamily="2" charset="-122"/>
                        <a:ea typeface="宋体" panose="02010600030101010101" pitchFamily="2" charset="-122"/>
                      </a:endParaRPr>
                    </a:p>
                    <a:p>
                      <a:pPr algn="ctr">
                        <a:buNone/>
                      </a:pPr>
                      <a:r>
                        <a:rPr lang="en-US" altLang="zh-CN" sz="1200" b="1">
                          <a:latin typeface="宋体" panose="02010600030101010101" pitchFamily="2" charset="-122"/>
                          <a:ea typeface="宋体" panose="02010600030101010101" pitchFamily="2" charset="-122"/>
                        </a:rPr>
                        <a:t>Writing</a:t>
                      </a:r>
                      <a:endParaRPr lang="zh-CN" altLang="en-US" sz="1200" b="1">
                        <a:latin typeface="宋体" panose="02010600030101010101" pitchFamily="2" charset="-122"/>
                        <a:ea typeface="宋体" panose="02010600030101010101" pitchFamily="2" charset="-122"/>
                      </a:endParaRPr>
                    </a:p>
                    <a:p>
                      <a:pPr algn="ctr">
                        <a:buNone/>
                      </a:pPr>
                      <a:endParaRPr lang="zh-CN" altLang="en-US" sz="1200">
                        <a:latin typeface="宋体" panose="02010600030101010101" pitchFamily="2" charset="-122"/>
                        <a:ea typeface="宋体" panose="02010600030101010101" pitchFamily="2" charset="-122"/>
                      </a:endParaRPr>
                    </a:p>
                    <a:p>
                      <a:pPr algn="ctr">
                        <a:buNone/>
                      </a:pPr>
                      <a:endParaRPr lang="zh-CN" altLang="en-US" sz="1200">
                        <a:latin typeface="宋体" panose="02010600030101010101" pitchFamily="2" charset="-122"/>
                        <a:ea typeface="宋体" panose="02010600030101010101" pitchFamily="2" charset="-122"/>
                      </a:endParaRPr>
                    </a:p>
                    <a:p>
                      <a:pPr algn="ctr">
                        <a:buNone/>
                      </a:pPr>
                      <a:endParaRPr lang="en-US" altLang="zh-CN" sz="1400" b="1">
                        <a:latin typeface="宋体" panose="02010600030101010101" pitchFamily="2" charset="-122"/>
                        <a:ea typeface="宋体" panose="02010600030101010101" pitchFamily="2" charset="-122"/>
                      </a:endParaRPr>
                    </a:p>
                  </a:txBody>
                  <a:tcPr>
                    <a:noFill/>
                  </a:tcPr>
                </a:tc>
              </a:tr>
              <a:tr h="2133600">
                <a:tc>
                  <a:txBody>
                    <a:bodyPr/>
                    <a:lstStyle/>
                    <a:p>
                      <a:pPr indent="304800" algn="l">
                        <a:lnSpc>
                          <a:spcPts val="2000"/>
                        </a:lnSpc>
                        <a:buClrTx/>
                        <a:buSzTx/>
                        <a:buNone/>
                      </a:pPr>
                      <a:endParaRPr lang="zh-CN" altLang="en-US" sz="1200" b="1">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b="1">
                          <a:latin typeface="宋体" panose="02010600030101010101" pitchFamily="2" charset="-122"/>
                          <a:ea typeface="宋体" panose="02010600030101010101" pitchFamily="2" charset="-122"/>
                          <a:cs typeface="宋体" panose="02010600030101010101" pitchFamily="2" charset="-122"/>
                        </a:rPr>
                        <a:t>Homework:</a:t>
                      </a:r>
                      <a:endParaRPr lang="zh-CN" altLang="en-US" sz="1200" b="1">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a:latin typeface="宋体" panose="02010600030101010101" pitchFamily="2" charset="-122"/>
                          <a:ea typeface="宋体" panose="02010600030101010101" pitchFamily="2" charset="-122"/>
                          <a:cs typeface="宋体" panose="02010600030101010101" pitchFamily="2" charset="-122"/>
                        </a:rPr>
                        <a:t>Compulsory(必做）</a:t>
                      </a:r>
                      <a:r>
                        <a:rPr lang="en-US" altLang="zh-CN" sz="1200">
                          <a:latin typeface="宋体" panose="02010600030101010101" pitchFamily="2" charset="-122"/>
                          <a:ea typeface="宋体" panose="02010600030101010101" pitchFamily="2" charset="-122"/>
                          <a:cs typeface="宋体" panose="02010600030101010101" pitchFamily="2" charset="-122"/>
                        </a:rPr>
                        <a:t>:</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a:latin typeface="宋体" panose="02010600030101010101" pitchFamily="2" charset="-122"/>
                          <a:ea typeface="宋体" panose="02010600030101010101" pitchFamily="2" charset="-122"/>
                          <a:cs typeface="宋体" panose="02010600030101010101" pitchFamily="2" charset="-122"/>
                        </a:rPr>
                        <a:t>1.完成课堂写作的第三自然段。（How do you feel about your change?)</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a:latin typeface="宋体" panose="02010600030101010101" pitchFamily="2" charset="-122"/>
                          <a:ea typeface="宋体" panose="02010600030101010101" pitchFamily="2" charset="-122"/>
                          <a:cs typeface="宋体" panose="02010600030101010101" pitchFamily="2" charset="-122"/>
                        </a:rPr>
                        <a:t>2.重新修改你的作文。</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a:latin typeface="宋体" panose="02010600030101010101" pitchFamily="2" charset="-122"/>
                          <a:ea typeface="宋体" panose="02010600030101010101" pitchFamily="2" charset="-122"/>
                          <a:cs typeface="宋体" panose="02010600030101010101" pitchFamily="2" charset="-122"/>
                        </a:rPr>
                        <a:t>Optional（选做）</a:t>
                      </a:r>
                      <a:r>
                        <a:rPr lang="en-US" altLang="zh-CN" sz="1200">
                          <a:latin typeface="宋体" panose="02010600030101010101" pitchFamily="2" charset="-122"/>
                          <a:ea typeface="宋体" panose="02010600030101010101" pitchFamily="2" charset="-122"/>
                          <a:cs typeface="宋体" panose="02010600030101010101" pitchFamily="2" charset="-122"/>
                        </a:rPr>
                        <a:t>:</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l">
                        <a:lnSpc>
                          <a:spcPts val="2000"/>
                        </a:lnSpc>
                        <a:buClrTx/>
                        <a:buSzTx/>
                        <a:buNone/>
                      </a:pPr>
                      <a:r>
                        <a:rPr lang="zh-CN" altLang="en-US" sz="1200">
                          <a:latin typeface="宋体" panose="02010600030101010101" pitchFamily="2" charset="-122"/>
                          <a:ea typeface="宋体" panose="02010600030101010101" pitchFamily="2" charset="-122"/>
                          <a:cs typeface="宋体" panose="02010600030101010101" pitchFamily="2" charset="-122"/>
                        </a:rPr>
                        <a:t>设计毕业纪念册属于你的那一页，发到老师的邮箱。（983798570@qq.com）</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noFill/>
                  </a:tcPr>
                </a:tc>
              </a:tr>
            </a:tbl>
          </a:graphicData>
        </a:graphic>
      </p:graphicFrame>
      <p:pic>
        <p:nvPicPr>
          <p:cNvPr id="2" name="图片 1" descr="军绿"/>
          <p:cNvPicPr>
            <a:picLocks noChangeAspect="1"/>
          </p:cNvPicPr>
          <p:nvPr/>
        </p:nvPicPr>
        <p:blipFill>
          <a:blip r:embed="rId2"/>
          <a:stretch>
            <a:fillRect/>
          </a:stretch>
        </p:blipFill>
        <p:spPr>
          <a:xfrm>
            <a:off x="6006465" y="1780540"/>
            <a:ext cx="3454400" cy="2656205"/>
          </a:xfrm>
          <a:prstGeom prst="rect">
            <a:avLst/>
          </a:prstGeom>
        </p:spPr>
      </p:pic>
      <p:sp>
        <p:nvSpPr>
          <p:cNvPr id="3" name="文本框 2"/>
          <p:cNvSpPr txBox="1"/>
          <p:nvPr/>
        </p:nvSpPr>
        <p:spPr>
          <a:xfrm>
            <a:off x="2570480" y="2548255"/>
            <a:ext cx="3078480" cy="645160"/>
          </a:xfrm>
          <a:prstGeom prst="rect">
            <a:avLst/>
          </a:prstGeom>
          <a:noFill/>
        </p:spPr>
        <p:txBody>
          <a:bodyPr wrap="square" rtlCol="0">
            <a:spAutoFit/>
          </a:bodyPr>
          <a:lstStyle/>
          <a:p>
            <a:r>
              <a:rPr lang="en-US" altLang="zh-CN" sz="1200">
                <a:latin typeface="宋体" panose="02010600030101010101" pitchFamily="2" charset="-122"/>
                <a:ea typeface="宋体" panose="02010600030101010101" pitchFamily="2" charset="-122"/>
              </a:rPr>
              <a:t>I used to be short, but now...</a:t>
            </a:r>
            <a:endParaRPr lang="en-US" altLang="zh-CN" sz="1200">
              <a:latin typeface="宋体" panose="02010600030101010101" pitchFamily="2" charset="-122"/>
              <a:ea typeface="宋体" panose="02010600030101010101" pitchFamily="2" charset="-122"/>
            </a:endParaRPr>
          </a:p>
          <a:p>
            <a:r>
              <a:rPr lang="en-US" altLang="zh-CN" sz="1200">
                <a:latin typeface="宋体" panose="02010600030101010101" pitchFamily="2" charset="-122"/>
                <a:ea typeface="宋体" panose="02010600030101010101" pitchFamily="2" charset="-122"/>
              </a:rPr>
              <a:t>I didn’t use to like playing tennis, but now...</a:t>
            </a:r>
            <a:endParaRPr lang="en-US" altLang="zh-CN" sz="1200">
              <a:latin typeface="宋体" panose="02010600030101010101" pitchFamily="2" charset="-122"/>
              <a:ea typeface="宋体" panose="02010600030101010101" pitchFamily="2" charset="-122"/>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970915" y="1082040"/>
            <a:ext cx="10249535" cy="4693920"/>
          </a:xfrm>
        </p:spPr>
        <p:txBody>
          <a:bodyPr>
            <a:normAutofit fontScale="90000"/>
          </a:bodyPr>
          <a:lstStyle/>
          <a:p>
            <a:br>
              <a:rPr lang="zh-CN" altLang="zh-CN" sz="4665">
                <a:latin typeface="黑体" panose="02010609060101010101" charset="-122"/>
                <a:ea typeface="黑体" panose="02010609060101010101" charset="-122"/>
                <a:cs typeface="黑体" panose="02010609060101010101" charset="-122"/>
              </a:rPr>
            </a:br>
            <a:br>
              <a:rPr lang="zh-CN" altLang="zh-CN" sz="4665">
                <a:latin typeface="黑体" panose="02010609060101010101" charset="-122"/>
                <a:ea typeface="黑体" panose="02010609060101010101" charset="-122"/>
                <a:cs typeface="黑体" panose="02010609060101010101" charset="-122"/>
                <a:sym typeface="+mn-ea"/>
              </a:rPr>
            </a:br>
            <a:br>
              <a:rPr lang="en-US" altLang="zh-CN">
                <a:latin typeface="黑体" panose="02010609060101010101" charset="-122"/>
                <a:ea typeface="黑体" panose="02010609060101010101" charset="-122"/>
                <a:cs typeface="黑体" panose="02010609060101010101" charset="-122"/>
              </a:rPr>
            </a:br>
            <a:r>
              <a:rPr lang="zh-CN" altLang="zh-CN" sz="4665">
                <a:latin typeface="黑体" panose="02010609060101010101" charset="-122"/>
                <a:ea typeface="黑体" panose="02010609060101010101" charset="-122"/>
                <a:cs typeface="黑体" panose="02010609060101010101" charset="-122"/>
              </a:rPr>
              <a:t>人教版《新课标》</a:t>
            </a:r>
            <a:r>
              <a:rPr lang="zh-CN" altLang="zh-CN" sz="4665" i="1">
                <a:latin typeface="黑体" panose="02010609060101010101" charset="-122"/>
                <a:ea typeface="黑体" panose="02010609060101010101" charset="-122"/>
                <a:cs typeface="黑体" panose="02010609060101010101" charset="-122"/>
              </a:rPr>
              <a:t>Go for it!</a:t>
            </a:r>
            <a:br>
              <a:rPr lang="zh-CN" altLang="zh-CN" sz="4665">
                <a:latin typeface="黑体" panose="02010609060101010101" charset="-122"/>
                <a:ea typeface="黑体" panose="02010609060101010101" charset="-122"/>
                <a:cs typeface="黑体" panose="02010609060101010101" charset="-122"/>
              </a:rPr>
            </a:br>
            <a:r>
              <a:rPr lang="zh-CN" altLang="zh-CN" sz="4665">
                <a:latin typeface="黑体" panose="02010609060101010101" charset="-122"/>
                <a:ea typeface="黑体" panose="02010609060101010101" charset="-122"/>
                <a:cs typeface="黑体" panose="02010609060101010101" charset="-122"/>
              </a:rPr>
              <a:t>Unit 4 I used to be afraid of the dark.</a:t>
            </a:r>
            <a:br>
              <a:rPr lang="zh-CN" altLang="zh-CN" sz="4665">
                <a:latin typeface="黑体" panose="02010609060101010101" charset="-122"/>
                <a:ea typeface="黑体" panose="02010609060101010101" charset="-122"/>
                <a:cs typeface="黑体" panose="02010609060101010101" charset="-122"/>
              </a:rPr>
            </a:br>
            <a:r>
              <a:rPr lang="zh-CN" altLang="zh-CN" sz="4665">
                <a:latin typeface="黑体" panose="02010609060101010101" charset="-122"/>
                <a:ea typeface="黑体" panose="02010609060101010101" charset="-122"/>
                <a:cs typeface="黑体" panose="02010609060101010101" charset="-122"/>
              </a:rPr>
              <a:t>Section B 3a-3b (Writing)</a:t>
            </a:r>
            <a:br>
              <a:rPr lang="zh-CN" altLang="zh-CN" sz="4665">
                <a:latin typeface="黑体" panose="02010609060101010101" charset="-122"/>
                <a:ea typeface="黑体" panose="02010609060101010101" charset="-122"/>
                <a:cs typeface="黑体" panose="02010609060101010101" charset="-122"/>
              </a:rPr>
            </a:br>
            <a:r>
              <a:rPr lang="zh-CN" altLang="zh-CN" sz="4665">
                <a:latin typeface="黑体" panose="02010609060101010101" charset="-122"/>
                <a:ea typeface="黑体" panose="02010609060101010101" charset="-122"/>
                <a:cs typeface="黑体" panose="02010609060101010101" charset="-122"/>
                <a:sym typeface="+mn-ea"/>
              </a:rPr>
              <a:t> </a:t>
            </a:r>
            <a:endParaRPr lang="zh-CN" altLang="zh-CN" sz="4665">
              <a:latin typeface="黑体" panose="02010609060101010101" charset="-122"/>
              <a:ea typeface="黑体" panose="02010609060101010101" charset="-122"/>
              <a:cs typeface="黑体" panose="02010609060101010101" charset="-122"/>
            </a:endParaRPr>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848360" y="956310"/>
          <a:ext cx="10495915" cy="4407535"/>
        </p:xfrm>
        <a:graphic>
          <a:graphicData uri="http://schemas.openxmlformats.org/drawingml/2006/table">
            <a:tbl>
              <a:tblPr firstRow="1" bandRow="1">
                <a:tableStyleId>{5C22544A-7EE6-4342-B048-85BDC9FD1C3A}</a:tableStyleId>
              </a:tblPr>
              <a:tblGrid>
                <a:gridCol w="3388360"/>
                <a:gridCol w="3669665"/>
                <a:gridCol w="3437890"/>
              </a:tblGrid>
              <a:tr h="304800">
                <a:tc gridSpan="3">
                  <a:txBody>
                    <a:bodyPr/>
                    <a:lstStyle/>
                    <a:p>
                      <a:pPr algn="ctr">
                        <a:buNone/>
                      </a:pPr>
                      <a:r>
                        <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rPr>
                        <a:t>一、（一）新课标理念分析</a:t>
                      </a:r>
                      <a:r>
                        <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rPr>
                        <a:t>(Teaching Philosophy)</a:t>
                      </a:r>
                      <a:endPar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4800">
                <a:tc>
                  <a:txBody>
                    <a:bodyPr/>
                    <a:lstStyle/>
                    <a:p>
                      <a:pPr algn="ctr">
                        <a:buNone/>
                      </a:pPr>
                      <a:r>
                        <a:rPr lang="en-US" altLang="zh-CN" sz="1400" b="1">
                          <a:latin typeface="宋体" panose="02010600030101010101" pitchFamily="2" charset="-122"/>
                          <a:ea typeface="宋体" panose="02010600030101010101" pitchFamily="2" charset="-122"/>
                        </a:rPr>
                        <a:t>Why</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What</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How</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r>
              <a:tr h="3797935">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新课标指出学习和运用英语有助于学</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生学会客观、理性看待世界，逐步形成正确</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的世界观、人生观和价值观，为学生的全面</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发展、终身学习、适应未来社会发展奠定基</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础 (《义务教育英语课程标准(2022年版)》,</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P.1) (以下简称《新课标》)。</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义务教育英语课程体现工具性和人文性的同一，具有基础性、实践性和综合性特征。学习和运用英语有助于学生了解不同文化，比较文化异同，汲取文化精华，逐步形成跨文化沟通与交流的意识和能力，学会客观、理性看待世界，</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涵养国家情怀，</a:t>
                      </a:r>
                      <a:r>
                        <a:rPr lang="zh-CN" altLang="en-US" sz="1200">
                          <a:latin typeface="宋体" panose="02010600030101010101" pitchFamily="2" charset="-122"/>
                          <a:ea typeface="宋体" panose="02010600030101010101" pitchFamily="2" charset="-122"/>
                          <a:cs typeface="宋体" panose="02010600030101010101" pitchFamily="2" charset="-122"/>
                        </a:rPr>
                        <a:t>坚定文化自信，形成正确的世界观、人生观和价值观，为学生终身学习，适应未来社会发展奠定基础。</a:t>
                      </a:r>
                      <a:endParaRPr lang="en-US" altLang="zh-CN"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随着现代语言学和教育心理学的发展，过程写作教学法诞生了，它给英语写作教学提供了一种全新的教学理念。过程写作教学法把写作视为一个过程而不仅实际仅着眼于最终的结论，它突出了学生的主体性和教室的主导性。(张建明，20</a:t>
                      </a:r>
                      <a:r>
                        <a:rPr lang="en-US" altLang="zh-CN" sz="1200">
                          <a:latin typeface="宋体" panose="02010600030101010101" pitchFamily="2" charset="-122"/>
                          <a:ea typeface="宋体" panose="02010600030101010101" pitchFamily="2" charset="-122"/>
                          <a:cs typeface="宋体" panose="02010600030101010101" pitchFamily="2" charset="-122"/>
                        </a:rPr>
                        <a:t>1</a:t>
                      </a:r>
                      <a:r>
                        <a:rPr lang="zh-CN" altLang="en-US" sz="1200">
                          <a:latin typeface="宋体" panose="02010600030101010101" pitchFamily="2" charset="-122"/>
                          <a:ea typeface="宋体" panose="02010600030101010101" pitchFamily="2" charset="-122"/>
                          <a:cs typeface="宋体" panose="02010600030101010101" pitchFamily="2" charset="-122"/>
                        </a:rPr>
                        <a:t>3)。《新课标》从顶层设计层面对义务教育阶段的综合性实践活动提出了新要求，引领我国义务教育进入新的改革阶段。</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新课标》中要求要践行学思结合、用创为本的英语学习活动观。秉持在体验中学习、在实践中运用、在迁移中创新的学习理念，倡导学生围绕真实情境和真实问题，激活已知，参与到指向主题意义探究的学习理解、应用实践和迁移创新等一系列相互关联、循序递进的语言学习和运用活动中。</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新课标》指出，就语用知识而言，在输出活动中，注意创设真实的、与问题解决紧密管理的语境，引导学生根据正式或非正式场合，选择得体的方式进行沟通、交流及书面表达。也要引导学生在探究主题意义的活动中，利用多种工具和手段，如思维导图、信息结构图的，学会在零散的信息和新旧知识之间建立关联。</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在基础英语教学和评价改革不断深化</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的背景下，</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教师</a:t>
                      </a:r>
                      <a:r>
                        <a:rPr lang="zh-CN" altLang="en-US" sz="1200">
                          <a:latin typeface="宋体" panose="02010600030101010101" pitchFamily="2" charset="-122"/>
                          <a:ea typeface="宋体" panose="02010600030101010101" pitchFamily="2" charset="-122"/>
                          <a:cs typeface="宋体" panose="02010600030101010101" pitchFamily="2" charset="-122"/>
                        </a:rPr>
                        <a:t>使用过程性写作教学方法，充分重视内化环节的作用，利用个人自述</a:t>
                      </a:r>
                      <a:r>
                        <a:rPr lang="en-US" altLang="zh-CN" sz="1200">
                          <a:latin typeface="宋体" panose="02010600030101010101" pitchFamily="2" charset="-122"/>
                          <a:ea typeface="宋体" panose="02010600030101010101" pitchFamily="2" charset="-122"/>
                          <a:cs typeface="宋体" panose="02010600030101010101" pitchFamily="2" charset="-122"/>
                        </a:rPr>
                        <a:t> </a:t>
                      </a:r>
                      <a:r>
                        <a:rPr lang="zh-CN" altLang="en-US" sz="1200">
                          <a:latin typeface="宋体" panose="02010600030101010101" pitchFamily="2" charset="-122"/>
                          <a:ea typeface="宋体" panose="02010600030101010101" pitchFamily="2" charset="-122"/>
                          <a:cs typeface="宋体" panose="02010600030101010101" pitchFamily="2" charset="-122"/>
                        </a:rPr>
                        <a:t>、同伴互述和小组分享等活动形式巩固学生的结构化新知。设计和提出指向不同思维层次的问题，引导学生独立思考，促进他们的思维从低阶向高阶稳步发展，逐渐形成对问题的认识和态度。</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1228725" y="699770"/>
          <a:ext cx="9733915" cy="5235258"/>
        </p:xfrm>
        <a:graphic>
          <a:graphicData uri="http://schemas.openxmlformats.org/drawingml/2006/table">
            <a:tbl>
              <a:tblPr firstRow="1" bandRow="1">
                <a:tableStyleId>{5C22544A-7EE6-4342-B048-85BDC9FD1C3A}</a:tableStyleId>
              </a:tblPr>
              <a:tblGrid>
                <a:gridCol w="3274060"/>
                <a:gridCol w="3479165"/>
                <a:gridCol w="2980690"/>
              </a:tblGrid>
              <a:tr h="304800">
                <a:tc gridSpan="3">
                  <a:txBody>
                    <a:bodyPr/>
                    <a:lstStyle/>
                    <a:p>
                      <a:pPr algn="ctr">
                        <a:buNone/>
                      </a:pPr>
                      <a:r>
                        <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rPr>
                        <a:t>一、（二）教材分析</a:t>
                      </a:r>
                      <a:r>
                        <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rPr>
                        <a:t>(Analysis of the Discourse)</a:t>
                      </a:r>
                      <a:endParaRPr lang="en-US" altLang="zh-CN" sz="140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4800">
                <a:tc>
                  <a:txBody>
                    <a:bodyPr/>
                    <a:lstStyle/>
                    <a:p>
                      <a:pPr algn="ctr">
                        <a:buNone/>
                      </a:pPr>
                      <a:r>
                        <a:rPr lang="en-US" altLang="zh-CN" sz="1400" b="1">
                          <a:latin typeface="宋体" panose="02010600030101010101" pitchFamily="2" charset="-122"/>
                          <a:ea typeface="宋体" panose="02010600030101010101" pitchFamily="2" charset="-122"/>
                        </a:rPr>
                        <a:t>What</a:t>
                      </a:r>
                      <a:endParaRPr lang="zh-CN" altLang="en-US"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Why</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How</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r>
              <a:tr h="3797935">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 本课时写作内容</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属于“人与自我”的范畴，题目</a:t>
                      </a:r>
                      <a:r>
                        <a:rPr lang="zh-CN" altLang="en-US" sz="1200">
                          <a:latin typeface="宋体" panose="02010600030101010101" pitchFamily="2" charset="-122"/>
                          <a:ea typeface="宋体" panose="02010600030101010101" pitchFamily="2" charset="-122"/>
                          <a:cs typeface="宋体" panose="02010600030101010101" pitchFamily="2" charset="-122"/>
                        </a:rPr>
                        <a:t>为</a:t>
                      </a:r>
                      <a:r>
                        <a:rPr lang="en-US" altLang="zh-CN" sz="1200">
                          <a:latin typeface="宋体" panose="02010600030101010101" pitchFamily="2" charset="-122"/>
                          <a:ea typeface="宋体" panose="02010600030101010101" pitchFamily="2" charset="-122"/>
                          <a:cs typeface="宋体" panose="02010600030101010101" pitchFamily="2" charset="-122"/>
                        </a:rPr>
                        <a:t>“How I’ve changed!”</a:t>
                      </a:r>
                      <a:r>
                        <a:rPr lang="zh-CN" altLang="en-US" sz="1200">
                          <a:latin typeface="宋体" panose="02010600030101010101" pitchFamily="2" charset="-122"/>
                          <a:ea typeface="宋体" panose="02010600030101010101" pitchFamily="2" charset="-122"/>
                          <a:cs typeface="宋体" panose="02010600030101010101" pitchFamily="2" charset="-122"/>
                        </a:rPr>
                        <a:t>要求学生围绕自己与过去相比在外貌、性格、爱好等方面的变化，进行课堂讨论、独立学习、合作交流等综合活动后恰当使用used to句型完成本单元写作任务。</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3a的内容为话题写作做了铺垫，引出写作主题和范围，引发学生思考的同时还引导学生整理信息开始动笔。3b为写作做了具体提示，给出了文章的大框架并引导学生对自己最重大的改变进行回忆、挑选，用正确的句型进行描述、表达自己的观点，使学生能更好地完成写作任务。教学内容环节层层递进，充分调动学生的写作积极性，培养学生合作交流意识，完成对目标语言的输入和输出，让学生在综合性语言活动中既习得语言又树立“客观认识自我、完善自我、展望未来”的积极人生态度。</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教材</a:t>
                      </a:r>
                      <a:r>
                        <a:rPr lang="en-US" altLang="zh-CN" sz="1200">
                          <a:latin typeface="宋体" panose="02010600030101010101" pitchFamily="2" charset="-122"/>
                          <a:ea typeface="宋体" panose="02010600030101010101" pitchFamily="2" charset="-122"/>
                          <a:cs typeface="宋体" panose="02010600030101010101" pitchFamily="2" charset="-122"/>
                        </a:rPr>
                        <a:t>3a</a:t>
                      </a:r>
                      <a:r>
                        <a:rPr lang="zh-CN" altLang="en-US" sz="1200">
                          <a:latin typeface="宋体" panose="02010600030101010101" pitchFamily="2" charset="-122"/>
                          <a:ea typeface="宋体" panose="02010600030101010101" pitchFamily="2" charset="-122"/>
                          <a:cs typeface="宋体" panose="02010600030101010101" pitchFamily="2" charset="-122"/>
                        </a:rPr>
                        <a:t>部分围绕</a:t>
                      </a:r>
                      <a:r>
                        <a:rPr lang="en-US" altLang="zh-CN" sz="1200">
                          <a:latin typeface="宋体" panose="02010600030101010101" pitchFamily="2" charset="-122"/>
                          <a:ea typeface="宋体" panose="02010600030101010101" pitchFamily="2" charset="-122"/>
                          <a:cs typeface="宋体" panose="02010600030101010101" pitchFamily="2" charset="-122"/>
                        </a:rPr>
                        <a:t>changes</a:t>
                      </a:r>
                      <a:r>
                        <a:rPr lang="zh-CN" altLang="en-US" sz="1200">
                          <a:latin typeface="宋体" panose="02010600030101010101" pitchFamily="2" charset="-122"/>
                          <a:ea typeface="宋体" panose="02010600030101010101" pitchFamily="2" charset="-122"/>
                          <a:cs typeface="宋体" panose="02010600030101010101" pitchFamily="2" charset="-122"/>
                        </a:rPr>
                        <a:t>展开，让学生首先思考并写出自己在外貌、性格和爱好方面的变化，并和同伴谈论这些变化。在不断思考和速记的过程中，学生不断回忆、挑选和搜寻已学过的知识框架，感知和理解话题。</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en-US" altLang="zh-CN" sz="1200">
                          <a:latin typeface="宋体" panose="02010600030101010101" pitchFamily="2" charset="-122"/>
                          <a:ea typeface="宋体" panose="02010600030101010101" pitchFamily="2" charset="-122"/>
                          <a:cs typeface="宋体" panose="02010600030101010101" pitchFamily="2" charset="-122"/>
                        </a:rPr>
                        <a:t>3b</a:t>
                      </a:r>
                      <a:r>
                        <a:rPr lang="zh-CN" altLang="en-US" sz="1200">
                          <a:latin typeface="宋体" panose="02010600030101010101" pitchFamily="2" charset="-122"/>
                          <a:ea typeface="宋体" panose="02010600030101010101" pitchFamily="2" charset="-122"/>
                          <a:cs typeface="宋体" panose="02010600030101010101" pitchFamily="2" charset="-122"/>
                        </a:rPr>
                        <a:t>部分</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为写作做了具体提示，给出了文章的大框架并引导学生对自己最重大的改变进行回忆、挑选，用正确的句型进行描述、表达自己的观点，使学生能更好地完成写作任务。学生们在任务完成过程中不断思考和动笔，逐渐意识到个人不同发展阶段的认识和完善不仅是个人需要关注的问题，更是一个社会性的问题，学生能对自己的改变有正确客观的认识（改变具体包括外貌、性格和爱好等方面，变化也有好有坏），有助于学生正确认识自我，进行自我管理和提升，树立正确的人生观和展望未来的积极认识态度，更有利于学生追求个人更好的发展。</a:t>
                      </a: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本节课的话题写作贴合学生的实际生活，引导学生关注自身的变化和发展，涉及对现在完成时、一般过去时和一班现在时</a:t>
                      </a:r>
                      <a:r>
                        <a:rPr lang="zh-CN" altLang="en-US" sz="1200">
                          <a:latin typeface="宋体" panose="02010600030101010101" pitchFamily="2" charset="-122"/>
                          <a:ea typeface="宋体" panose="02010600030101010101" pitchFamily="2" charset="-122"/>
                          <a:cs typeface="宋体" panose="02010600030101010101" pitchFamily="2" charset="-122"/>
                          <a:sym typeface="+mn-ea"/>
                        </a:rPr>
                        <a:t>的把握</a:t>
                      </a:r>
                      <a:r>
                        <a:rPr lang="zh-CN" altLang="en-US" sz="1200">
                          <a:latin typeface="宋体" panose="02010600030101010101" pitchFamily="2" charset="-122"/>
                          <a:ea typeface="宋体" panose="02010600030101010101" pitchFamily="2" charset="-122"/>
                          <a:cs typeface="宋体" panose="02010600030101010101" pitchFamily="2" charset="-122"/>
                        </a:rPr>
                        <a:t>，对表语从句和原因状语从句等的运用，更强调了重点结构</a:t>
                      </a:r>
                      <a:r>
                        <a:rPr lang="en-US" altLang="zh-CN" sz="1200">
                          <a:latin typeface="宋体" panose="02010600030101010101" pitchFamily="2" charset="-122"/>
                          <a:ea typeface="宋体" panose="02010600030101010101" pitchFamily="2" charset="-122"/>
                          <a:cs typeface="宋体" panose="02010600030101010101" pitchFamily="2" charset="-122"/>
                        </a:rPr>
                        <a:t>“used to”</a:t>
                      </a:r>
                      <a:r>
                        <a:rPr lang="zh-CN" altLang="en-US" sz="1200">
                          <a:latin typeface="宋体" panose="02010600030101010101" pitchFamily="2" charset="-122"/>
                          <a:ea typeface="宋体" panose="02010600030101010101" pitchFamily="2" charset="-122"/>
                          <a:cs typeface="宋体" panose="02010600030101010101" pitchFamily="2" charset="-122"/>
                        </a:rPr>
                        <a:t>的正确使用。这要求学生在原有知识结构的基础上，进行筛选和提取，完成对新知识的建构。</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sym typeface="+mn-ea"/>
                        </a:rPr>
                        <a:t>学生可以参考课本提示和教师所给的思维导图整理</a:t>
                      </a:r>
                      <a:r>
                        <a:rPr lang="zh-CN" altLang="en-US" sz="1200">
                          <a:latin typeface="宋体" panose="02010600030101010101" pitchFamily="2" charset="-122"/>
                          <a:ea typeface="宋体" panose="02010600030101010101" pitchFamily="2" charset="-122"/>
                          <a:cs typeface="宋体" panose="02010600030101010101" pitchFamily="2" charset="-122"/>
                        </a:rPr>
                        <a:t>写作框架和大致内容，学生也能通过积极完成课堂任务牢固掌握相关表达和巩固语法知识点，提升自己的思辨能力，培养自己的学习能力。完成自己的写作任务的同时进行说和译等训练，发展独立思考和团队合作的优势，碰撞出思想的火花和创新性的观点，更多关注个人改变、发展和提升。</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1466850" y="1014730"/>
          <a:ext cx="9257665" cy="4473258"/>
        </p:xfrm>
        <a:graphic>
          <a:graphicData uri="http://schemas.openxmlformats.org/drawingml/2006/table">
            <a:tbl>
              <a:tblPr firstRow="1" bandRow="1">
                <a:tableStyleId>{5C22544A-7EE6-4342-B048-85BDC9FD1C3A}</a:tableStyleId>
              </a:tblPr>
              <a:tblGrid>
                <a:gridCol w="3455035"/>
                <a:gridCol w="3126740"/>
                <a:gridCol w="2675890"/>
              </a:tblGrid>
              <a:tr h="304800">
                <a:tc gridSpan="3">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rPr>
                        <a:t>二、学情分析</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rPr>
                        <a:t>(Understanding the learners)</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4800">
                <a:tc>
                  <a:txBody>
                    <a:bodyPr/>
                    <a:lstStyle/>
                    <a:p>
                      <a:pPr algn="ctr">
                        <a:buNone/>
                      </a:pPr>
                      <a:r>
                        <a:rPr lang="en-US" altLang="zh-CN" sz="1400" b="1">
                          <a:latin typeface="宋体" panose="02010600030101010101" pitchFamily="2" charset="-122"/>
                          <a:ea typeface="宋体" panose="02010600030101010101" pitchFamily="2" charset="-122"/>
                        </a:rPr>
                        <a:t>What</a:t>
                      </a:r>
                      <a:endParaRPr lang="zh-CN" altLang="en-US"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Why</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rPr>
                        <a:t>How</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r>
              <a:tr h="3797935">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本节课的授课对象是修文县第三中学九年级的学生。该学校为一所</a:t>
                      </a:r>
                      <a:r>
                        <a:rPr lang="zh-CN" altLang="en-US" sz="1200">
                          <a:latin typeface="宋体" panose="02010600030101010101" pitchFamily="2" charset="-122"/>
                          <a:ea typeface="宋体" panose="02010600030101010101" pitchFamily="2" charset="-122"/>
                          <a:cs typeface="宋体" panose="02010600030101010101" pitchFamily="2" charset="-122"/>
                        </a:rPr>
                        <a:t>县城学校，九年级学生总体英语基础较差，但在接受了之前的初中英语学习后，听说读写有一些基础，对使用一般过去时描述过去的自己有一定认识，但口头表达和书面表达能力较弱。</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该校九年级学生学习积极性不高，专注力不太够，需要教师通过巧妙设计活动，吸引学生注意力，层层深入。教师要在基础性知识上给予充足的提示和支架，引导学生强化使用used to的目标句型进行自己与过去相比在外貌、性格和爱好等方面的描述，引导学生挑选出自己最重大的改变并进行有此变化的原因分析，在写作前进行大量的语言输入，使学生在教师指导和课堂活动中独立完成写作。</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瑞士儿童心理学家皮亚杰将儿童和青少年的认知发展划分为四个阶段:感知运动阶段、前运算阶段、具体运算阶段和形式运算阶段。他认为所有的儿童都会依次经历这四个阶段,新的心智能力的出现是每个新阶段到来的标志，而这些新的心智能力使得人们能够以更为复杂的方式来理解世界。</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九年级阶段的学生处在形式运算阶段,这个阶段的学生能够理解抽象事物,运用抽象知识解决具体问题。基于该理论，本节课将主要使用过程性写作和合作性写作教学不仅是可行的，同时也践行了《新课标》提倡的指导学生自主构建和内化新知识，发展学生的高阶思维的理念。</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苏联心理学家维果斯基提出了“最近发展区”理论。他认为学生的发展有两种水平:一种是学生的现有水平，指独立活动时所能达到的解决问题的水平;另一种是学生可能的发展水平，也就是通过教学所获得的潜力。两者之间的差异就是最近发展区。</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教学应着眼于学生的最近发展区，超越其最近发展区而达到下一发展阶段的水平。本节课中，教师基于学生现在的发展水平制定教学目标，并通过层层递进的活动使学生达到目标，超越其最近发展区</a:t>
                      </a:r>
                      <a:r>
                        <a:rPr lang="en-US" altLang="zh-CN" sz="1200" dirty="0">
                          <a:latin typeface="宋体" panose="02010600030101010101" pitchFamily="2" charset="-122"/>
                          <a:ea typeface="宋体" panose="02010600030101010101" pitchFamily="2" charset="-122"/>
                          <a:cs typeface="宋体" panose="02010600030101010101" pitchFamily="2" charset="-122"/>
                        </a:rPr>
                        <a:t> (ZPD)</a:t>
                      </a:r>
                      <a:r>
                        <a:rPr lang="zh-CN" altLang="en-US" sz="1200" dirty="0">
                          <a:latin typeface="宋体" panose="02010600030101010101" pitchFamily="2" charset="-122"/>
                          <a:ea typeface="宋体" panose="02010600030101010101" pitchFamily="2" charset="-122"/>
                          <a:cs typeface="宋体" panose="02010600030101010101" pitchFamily="2" charset="-122"/>
                        </a:rPr>
                        <a:t>。</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810895" y="748665"/>
          <a:ext cx="10570210" cy="2498090"/>
        </p:xfrm>
        <a:graphic>
          <a:graphicData uri="http://schemas.openxmlformats.org/drawingml/2006/table">
            <a:tbl>
              <a:tblPr firstRow="1" bandRow="1">
                <a:tableStyleId>{5C22544A-7EE6-4342-B048-85BDC9FD1C3A}</a:tableStyleId>
              </a:tblPr>
              <a:tblGrid>
                <a:gridCol w="3539490"/>
                <a:gridCol w="3625850"/>
                <a:gridCol w="3404870"/>
              </a:tblGrid>
              <a:tr h="307340">
                <a:tc gridSpan="3">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rPr>
                        <a:t>三、教法与学法</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rPr>
                        <a:t>(Methodologies and Methods)</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6705">
                <a:tc>
                  <a:txBody>
                    <a:bodyPr/>
                    <a:lstStyle/>
                    <a:p>
                      <a:pPr algn="ctr">
                        <a:buNone/>
                      </a:pPr>
                      <a:r>
                        <a:rPr lang="en-US" altLang="zh-CN" sz="1400" b="1" dirty="0">
                          <a:latin typeface="宋体" panose="02010600030101010101" pitchFamily="2" charset="-122"/>
                          <a:ea typeface="宋体" panose="02010600030101010101" pitchFamily="2" charset="-122"/>
                        </a:rPr>
                        <a:t>Teaching Methodology</a:t>
                      </a:r>
                      <a:endParaRPr lang="zh-CN" altLang="en-US" sz="1400" b="1" dirty="0">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dirty="0">
                          <a:latin typeface="宋体" panose="02010600030101010101" pitchFamily="2" charset="-122"/>
                          <a:ea typeface="宋体" panose="02010600030101010101" pitchFamily="2" charset="-122"/>
                          <a:sym typeface="+mn-ea"/>
                        </a:rPr>
                        <a:t>Learning Methodology</a:t>
                      </a:r>
                      <a:endParaRPr lang="en-US" altLang="zh-CN" sz="1400" b="1" dirty="0">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dirty="0">
                          <a:latin typeface="宋体" panose="02010600030101010101" pitchFamily="2" charset="-122"/>
                          <a:ea typeface="宋体" panose="02010600030101010101" pitchFamily="2" charset="-122"/>
                        </a:rPr>
                        <a:t>T &amp; L Methods</a:t>
                      </a:r>
                      <a:endParaRPr lang="en-US" altLang="zh-CN" sz="1400" b="1" dirty="0">
                        <a:latin typeface="宋体" panose="02010600030101010101" pitchFamily="2" charset="-122"/>
                        <a:ea typeface="宋体" panose="02010600030101010101" pitchFamily="2" charset="-122"/>
                      </a:endParaRPr>
                    </a:p>
                  </a:txBody>
                  <a:tcPr>
                    <a:solidFill>
                      <a:schemeClr val="bg2">
                        <a:lumMod val="75000"/>
                      </a:schemeClr>
                    </a:solidFill>
                  </a:tcPr>
                </a:tc>
              </a:tr>
              <a:tr h="1884045">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本节课主要采用了过程性写作教学法和合作性写作教学法，将写作过程总体分为了四项活动。</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写前活动主要是为了激活学生已有的背景知识和唤起曾有的经历，写作活动是为教师引导学生完成规定话题写作内容进行梳理的过程，后写作活动是学生独立完成写作和提示高阶思维的环节。</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基于英语学习活动观，本节课以学生为主体，学生通过采用自主、合作、探究的学习方式，师生共同参与的一系列相互关联、循环递进的活动，为教师组织课堂教学提供实施指导。</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活动观将语言、活动、思维三者紧密结合，实现目标、内容与方法的融合统一。</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在本节写作课中，学生经历了同伴互述（写提示）、小组活动（写重点）和独立写作（写作文）三个阶段。在教师的引导下，通过相应的教学活动，不断梳理写作要点和思路，学生唤醒记忆和建构新知。最后，学生通过运用自身从本节课中学到的知识，进行迁移创新。</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graphicFrame>
        <p:nvGraphicFramePr>
          <p:cNvPr id="6" name="表格 5"/>
          <p:cNvGraphicFramePr/>
          <p:nvPr>
            <p:custDataLst>
              <p:tags r:id="rId2"/>
            </p:custDataLst>
          </p:nvPr>
        </p:nvGraphicFramePr>
        <p:xfrm>
          <a:off x="810895" y="3766820"/>
          <a:ext cx="10541635" cy="1933258"/>
        </p:xfrm>
        <a:graphic>
          <a:graphicData uri="http://schemas.openxmlformats.org/drawingml/2006/table">
            <a:tbl>
              <a:tblPr firstRow="1" bandRow="1">
                <a:tableStyleId>{5C22544A-7EE6-4342-B048-85BDC9FD1C3A}</a:tableStyleId>
              </a:tblPr>
              <a:tblGrid>
                <a:gridCol w="2485390"/>
                <a:gridCol w="2637790"/>
                <a:gridCol w="2675890"/>
                <a:gridCol w="2742565"/>
              </a:tblGrid>
              <a:tr h="304800">
                <a:tc gridSpan="4">
                  <a:txBody>
                    <a:bodyPr/>
                    <a:lstStyle/>
                    <a:p>
                      <a:pPr algn="ctr">
                        <a:buNone/>
                      </a:pPr>
                      <a:r>
                        <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四、教学目标(Learning Objectives)</a:t>
                      </a:r>
                      <a:endParaRPr lang="zh-CN" altLang="en-US" sz="140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nchor="ctr">
                    <a:solidFill>
                      <a:schemeClr val="accent5">
                        <a:lumMod val="40000"/>
                        <a:lumOff val="60000"/>
                      </a:schemeClr>
                    </a:solidFill>
                  </a:tcPr>
                </a:tc>
                <a:tc hMerge="1">
                  <a:tcPr/>
                </a:tc>
                <a:tc hMerge="1">
                  <a:tcPr/>
                </a:tc>
                <a:tc hMerge="1">
                  <a:tcPr/>
                </a:tc>
              </a:tr>
              <a:tr h="304800">
                <a:tc>
                  <a:txBody>
                    <a:bodyPr/>
                    <a:lstStyle/>
                    <a:p>
                      <a:pPr algn="ctr">
                        <a:buNone/>
                      </a:pPr>
                      <a:r>
                        <a:rPr lang="en-US" altLang="zh-CN" sz="1400" b="1">
                          <a:latin typeface="宋体" panose="02010600030101010101" pitchFamily="2" charset="-122"/>
                          <a:ea typeface="宋体" panose="02010600030101010101" pitchFamily="2" charset="-122"/>
                        </a:rPr>
                        <a:t>1. Select English chunks</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ClrTx/>
                        <a:buSzTx/>
                        <a:buFontTx/>
                        <a:buNone/>
                      </a:pPr>
                      <a:r>
                        <a:rPr lang="en-US" altLang="zh-CN" sz="1400" b="1">
                          <a:latin typeface="宋体" panose="02010600030101010101" pitchFamily="2" charset="-122"/>
                          <a:ea typeface="宋体" panose="02010600030101010101" pitchFamily="2" charset="-122"/>
                        </a:rPr>
                        <a:t>2. Use the structures</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ClrTx/>
                        <a:buSzTx/>
                        <a:buFontTx/>
                        <a:buNone/>
                      </a:pPr>
                      <a:r>
                        <a:rPr lang="en-US" altLang="zh-CN" sz="1400" b="1">
                          <a:latin typeface="宋体" panose="02010600030101010101" pitchFamily="2" charset="-122"/>
                          <a:ea typeface="宋体" panose="02010600030101010101" pitchFamily="2" charset="-122"/>
                        </a:rPr>
                        <a:t>3. Make correct sentences</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ClrTx/>
                        <a:buSzTx/>
                        <a:buFontTx/>
                        <a:buNone/>
                      </a:pPr>
                      <a:r>
                        <a:rPr lang="en-US" altLang="zh-CN" sz="1400" b="1">
                          <a:latin typeface="宋体" panose="02010600030101010101" pitchFamily="2" charset="-122"/>
                          <a:ea typeface="宋体" panose="02010600030101010101" pitchFamily="2" charset="-122"/>
                        </a:rPr>
                        <a:t>4. Complete the draft</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r>
              <a:tr h="1271905">
                <a:tc>
                  <a:txBody>
                    <a:bodyPr/>
                    <a:lstStyle/>
                    <a:p>
                      <a:pPr indent="304800" algn="l">
                        <a:lnSpc>
                          <a:spcPts val="2000"/>
                        </a:lnSpc>
                        <a:buClrTx/>
                        <a:buSzTx/>
                        <a:buNone/>
                      </a:pPr>
                      <a:r>
                        <a:rPr lang="en-US" altLang="zh-CN" sz="1200">
                          <a:latin typeface="宋体" panose="02010600030101010101" pitchFamily="2" charset="-122"/>
                          <a:ea typeface="宋体" panose="02010600030101010101" pitchFamily="2" charset="-122"/>
                          <a:cs typeface="宋体" panose="02010600030101010101" pitchFamily="2" charset="-122"/>
                        </a:rPr>
                        <a:t>1. </a:t>
                      </a:r>
                      <a:r>
                        <a:rPr lang="zh-CN" altLang="en-US" sz="1200">
                          <a:latin typeface="宋体" panose="02010600030101010101" pitchFamily="2" charset="-122"/>
                          <a:ea typeface="宋体" panose="02010600030101010101" pitchFamily="2" charset="-122"/>
                          <a:cs typeface="宋体" panose="02010600030101010101" pitchFamily="2" charset="-122"/>
                        </a:rPr>
                        <a:t>选词块。通过“猜一猜”三个递进的课堂活动，能根据教师所给任务提示回忆并选取词块描述自己不同方面的变化，并初步了解单元写作话题和目标结构。</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a:lnSpc>
                          <a:spcPts val="2000"/>
                        </a:lnSpc>
                        <a:buClrTx/>
                        <a:buSzTx/>
                        <a:buFontTx/>
                        <a:buNone/>
                      </a:pPr>
                      <a:r>
                        <a:rPr lang="en-US" altLang="zh-CN" sz="1200">
                          <a:latin typeface="宋体" panose="02010600030101010101" pitchFamily="2" charset="-122"/>
                          <a:ea typeface="宋体" panose="02010600030101010101" pitchFamily="2" charset="-122"/>
                          <a:cs typeface="宋体" panose="02010600030101010101" pitchFamily="2" charset="-122"/>
                        </a:rPr>
                        <a:t>2. </a:t>
                      </a:r>
                      <a:r>
                        <a:rPr lang="zh-CN" altLang="en-US" sz="1200">
                          <a:latin typeface="宋体" panose="02010600030101010101" pitchFamily="2" charset="-122"/>
                          <a:ea typeface="宋体" panose="02010600030101010101" pitchFamily="2" charset="-122"/>
                          <a:cs typeface="宋体" panose="02010600030101010101" pitchFamily="2" charset="-122"/>
                        </a:rPr>
                        <a:t>用结构。通过结对活动，能</a:t>
                      </a:r>
                      <a:r>
                        <a:rPr lang="en-US" altLang="zh-CN" sz="1200">
                          <a:latin typeface="宋体" panose="02010600030101010101" pitchFamily="2" charset="-122"/>
                          <a:ea typeface="宋体" panose="02010600030101010101" pitchFamily="2" charset="-122"/>
                          <a:cs typeface="宋体" panose="02010600030101010101" pitchFamily="2" charset="-122"/>
                        </a:rPr>
                        <a:t>进一步理解写作主题</a:t>
                      </a:r>
                      <a:r>
                        <a:rPr lang="zh-CN" altLang="en-US" sz="1200">
                          <a:latin typeface="宋体" panose="02010600030101010101" pitchFamily="2" charset="-122"/>
                          <a:ea typeface="宋体" panose="02010600030101010101" pitchFamily="2" charset="-122"/>
                          <a:cs typeface="宋体" panose="02010600030101010101" pitchFamily="2" charset="-122"/>
                        </a:rPr>
                        <a:t>和</a:t>
                      </a:r>
                      <a:r>
                        <a:rPr lang="en-US" altLang="zh-CN" sz="1200">
                          <a:latin typeface="宋体" panose="02010600030101010101" pitchFamily="2" charset="-122"/>
                          <a:ea typeface="宋体" panose="02010600030101010101" pitchFamily="2" charset="-122"/>
                          <a:cs typeface="宋体" panose="02010600030101010101" pitchFamily="2" charset="-122"/>
                        </a:rPr>
                        <a:t>内容</a:t>
                      </a:r>
                      <a:r>
                        <a:rPr lang="zh-CN" altLang="en-US" sz="1200">
                          <a:latin typeface="宋体" panose="02010600030101010101" pitchFamily="2" charset="-122"/>
                          <a:ea typeface="宋体" panose="02010600030101010101" pitchFamily="2" charset="-122"/>
                          <a:cs typeface="宋体" panose="02010600030101010101" pitchFamily="2" charset="-122"/>
                        </a:rPr>
                        <a:t>，用正确的句型结构写出自己在外貌、性格、爱好等方面的变化，并意识到改变的必然性。</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l">
                        <a:lnSpc>
                          <a:spcPts val="2000"/>
                        </a:lnSpc>
                        <a:buClrTx/>
                        <a:buSzTx/>
                        <a:buFontTx/>
                        <a:buNone/>
                      </a:pPr>
                      <a:r>
                        <a:rPr lang="en-US" altLang="zh-CN" sz="1200">
                          <a:latin typeface="宋体" panose="02010600030101010101" pitchFamily="2" charset="-122"/>
                          <a:ea typeface="宋体" panose="02010600030101010101" pitchFamily="2" charset="-122"/>
                          <a:cs typeface="宋体" panose="02010600030101010101" pitchFamily="2" charset="-122"/>
                        </a:rPr>
                        <a:t>3. </a:t>
                      </a:r>
                      <a:r>
                        <a:rPr lang="zh-CN" altLang="en-US" sz="1200">
                          <a:latin typeface="宋体" panose="02010600030101010101" pitchFamily="2" charset="-122"/>
                          <a:ea typeface="宋体" panose="02010600030101010101" pitchFamily="2" charset="-122"/>
                          <a:cs typeface="宋体" panose="02010600030101010101" pitchFamily="2" charset="-122"/>
                        </a:rPr>
                        <a:t>造句子。通过小组讨论，能</a:t>
                      </a:r>
                      <a:r>
                        <a:rPr lang="en-US" altLang="zh-CN" sz="1200">
                          <a:latin typeface="宋体" panose="02010600030101010101" pitchFamily="2" charset="-122"/>
                          <a:ea typeface="宋体" panose="02010600030101010101" pitchFamily="2" charset="-122"/>
                          <a:cs typeface="宋体" panose="02010600030101010101" pitchFamily="2" charset="-122"/>
                        </a:rPr>
                        <a:t>正确认识自我</a:t>
                      </a:r>
                      <a:r>
                        <a:rPr lang="zh-CN" altLang="en-US" sz="1200">
                          <a:latin typeface="宋体" panose="02010600030101010101" pitchFamily="2" charset="-122"/>
                          <a:ea typeface="宋体" panose="02010600030101010101" pitchFamily="2" charset="-122"/>
                          <a:cs typeface="宋体" panose="02010600030101010101" pitchFamily="2" charset="-122"/>
                        </a:rPr>
                        <a:t>，</a:t>
                      </a:r>
                      <a:r>
                        <a:rPr lang="en-US" altLang="zh-CN" sz="1200">
                          <a:latin typeface="宋体" panose="02010600030101010101" pitchFamily="2" charset="-122"/>
                          <a:ea typeface="宋体" panose="02010600030101010101" pitchFamily="2" charset="-122"/>
                          <a:cs typeface="宋体" panose="02010600030101010101" pitchFamily="2" charset="-122"/>
                        </a:rPr>
                        <a:t>多角度思考自我</a:t>
                      </a:r>
                      <a:r>
                        <a:rPr lang="zh-CN" altLang="en-US" sz="1200">
                          <a:latin typeface="宋体" panose="02010600030101010101" pitchFamily="2" charset="-122"/>
                          <a:ea typeface="宋体" panose="02010600030101010101" pitchFamily="2" charset="-122"/>
                          <a:cs typeface="宋体" panose="02010600030101010101" pitchFamily="2" charset="-122"/>
                        </a:rPr>
                        <a:t>的</a:t>
                      </a:r>
                      <a:r>
                        <a:rPr lang="en-US" altLang="zh-CN" sz="1200">
                          <a:latin typeface="宋体" panose="02010600030101010101" pitchFamily="2" charset="-122"/>
                          <a:ea typeface="宋体" panose="02010600030101010101" pitchFamily="2" charset="-122"/>
                          <a:cs typeface="宋体" panose="02010600030101010101" pitchFamily="2" charset="-122"/>
                        </a:rPr>
                        <a:t>转变</a:t>
                      </a:r>
                      <a:r>
                        <a:rPr lang="zh-CN" altLang="en-US" sz="1200">
                          <a:latin typeface="宋体" panose="02010600030101010101" pitchFamily="2" charset="-122"/>
                          <a:ea typeface="宋体" panose="02010600030101010101" pitchFamily="2" charset="-122"/>
                          <a:cs typeface="宋体" panose="02010600030101010101" pitchFamily="2" charset="-122"/>
                        </a:rPr>
                        <a:t>，使用完整、正确的句型描述自身重大的</a:t>
                      </a:r>
                      <a:r>
                        <a:rPr lang="en-US" altLang="zh-CN" sz="1200">
                          <a:latin typeface="宋体" panose="02010600030101010101" pitchFamily="2" charset="-122"/>
                          <a:ea typeface="宋体" panose="02010600030101010101" pitchFamily="2" charset="-122"/>
                          <a:cs typeface="宋体" panose="02010600030101010101" pitchFamily="2" charset="-122"/>
                        </a:rPr>
                        <a:t>改变</a:t>
                      </a:r>
                      <a:r>
                        <a:rPr lang="zh-CN" altLang="en-US" sz="1200">
                          <a:latin typeface="宋体" panose="02010600030101010101" pitchFamily="2" charset="-122"/>
                          <a:ea typeface="宋体" panose="02010600030101010101" pitchFamily="2" charset="-122"/>
                          <a:cs typeface="宋体" panose="02010600030101010101" pitchFamily="2" charset="-122"/>
                        </a:rPr>
                        <a:t>并客观分析原因，思考改变的契机。</a:t>
                      </a:r>
                      <a:endParaRPr lang="zh-CN" altLang="en-US" sz="1200">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95000"/>
                      </a:schemeClr>
                    </a:solidFill>
                  </a:tcPr>
                </a:tc>
                <a:tc>
                  <a:txBody>
                    <a:bodyPr/>
                    <a:lstStyle/>
                    <a:p>
                      <a:pPr indent="304800" algn="l">
                        <a:lnSpc>
                          <a:spcPts val="2000"/>
                        </a:lnSpc>
                        <a:buClrTx/>
                        <a:buSzTx/>
                        <a:buFontTx/>
                        <a:buNone/>
                      </a:pPr>
                      <a:r>
                        <a:rPr lang="en-US" altLang="zh-CN" sz="1200" dirty="0">
                          <a:latin typeface="宋体" panose="02010600030101010101" pitchFamily="2" charset="-122"/>
                          <a:ea typeface="宋体" panose="02010600030101010101" pitchFamily="2" charset="-122"/>
                          <a:cs typeface="宋体" panose="02010600030101010101" pitchFamily="2" charset="-122"/>
                        </a:rPr>
                        <a:t>4. </a:t>
                      </a:r>
                      <a:r>
                        <a:rPr lang="zh-CN" altLang="en-US" sz="1200" dirty="0">
                          <a:latin typeface="宋体" panose="02010600030101010101" pitchFamily="2" charset="-122"/>
                          <a:ea typeface="宋体" panose="02010600030101010101" pitchFamily="2" charset="-122"/>
                          <a:cs typeface="宋体" panose="02010600030101010101" pitchFamily="2" charset="-122"/>
                        </a:rPr>
                        <a:t>成文章。通过剖析文章结构和</a:t>
                      </a:r>
                      <a:r>
                        <a:rPr lang="en-US" altLang="zh-CN" sz="1200" dirty="0" err="1">
                          <a:latin typeface="宋体" panose="02010600030101010101" pitchFamily="2" charset="-122"/>
                          <a:ea typeface="宋体" panose="02010600030101010101" pitchFamily="2" charset="-122"/>
                          <a:cs typeface="宋体" panose="02010600030101010101" pitchFamily="2" charset="-122"/>
                        </a:rPr>
                        <a:t>模仿</a:t>
                      </a:r>
                      <a:r>
                        <a:rPr lang="zh-CN" altLang="en-US" sz="1200" dirty="0">
                          <a:latin typeface="宋体" panose="02010600030101010101" pitchFamily="2" charset="-122"/>
                          <a:ea typeface="宋体" panose="02010600030101010101" pitchFamily="2" charset="-122"/>
                          <a:cs typeface="宋体" panose="02010600030101010101" pitchFamily="2" charset="-122"/>
                        </a:rPr>
                        <a:t>例句，能运用所学，</a:t>
                      </a:r>
                      <a:r>
                        <a:rPr lang="en-US" altLang="zh-CN" sz="1200" dirty="0" err="1">
                          <a:latin typeface="宋体" panose="02010600030101010101" pitchFamily="2" charset="-122"/>
                          <a:ea typeface="宋体" panose="02010600030101010101" pitchFamily="2" charset="-122"/>
                          <a:cs typeface="宋体" panose="02010600030101010101" pitchFamily="2" charset="-122"/>
                        </a:rPr>
                        <a:t>有逻辑</a:t>
                      </a:r>
                      <a:r>
                        <a:rPr lang="zh-CN" altLang="en-US" sz="1200" dirty="0">
                          <a:latin typeface="宋体" panose="02010600030101010101" pitchFamily="2" charset="-122"/>
                          <a:ea typeface="宋体" panose="02010600030101010101" pitchFamily="2" charset="-122"/>
                          <a:cs typeface="宋体" panose="02010600030101010101" pitchFamily="2" charset="-122"/>
                        </a:rPr>
                        <a:t>地写出初稿，</a:t>
                      </a:r>
                      <a:r>
                        <a:rPr lang="en-US" altLang="zh-CN" sz="1200" dirty="0" err="1">
                          <a:latin typeface="宋体" panose="02010600030101010101" pitchFamily="2" charset="-122"/>
                          <a:ea typeface="宋体" panose="02010600030101010101" pitchFamily="2" charset="-122"/>
                          <a:cs typeface="宋体" panose="02010600030101010101" pitchFamily="2" charset="-122"/>
                        </a:rPr>
                        <a:t>思考如何完善自我</a:t>
                      </a:r>
                      <a:r>
                        <a:rPr lang="zh-CN" altLang="en-US" sz="1200" dirty="0">
                          <a:latin typeface="宋体" panose="02010600030101010101" pitchFamily="2" charset="-122"/>
                          <a:ea typeface="宋体" panose="02010600030101010101" pitchFamily="2" charset="-122"/>
                          <a:cs typeface="宋体" panose="02010600030101010101" pitchFamily="2" charset="-122"/>
                        </a:rPr>
                        <a:t>，并树立正确个人价值观和积极向上的生活观。</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1610995" y="930910"/>
          <a:ext cx="8970010" cy="2709545"/>
        </p:xfrm>
        <a:graphic>
          <a:graphicData uri="http://schemas.openxmlformats.org/drawingml/2006/table">
            <a:tbl>
              <a:tblPr firstRow="1" bandRow="1">
                <a:tableStyleId>{5C22544A-7EE6-4342-B048-85BDC9FD1C3A}</a:tableStyleId>
              </a:tblPr>
              <a:tblGrid>
                <a:gridCol w="3306445"/>
                <a:gridCol w="2315845"/>
                <a:gridCol w="3347720"/>
              </a:tblGrid>
              <a:tr h="307340">
                <a:tc gridSpan="3">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五、教学重难点</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(K &amp; D Points and Solutions)</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6705">
                <a:tc>
                  <a:txBody>
                    <a:bodyPr/>
                    <a:lstStyle/>
                    <a:p>
                      <a:pPr algn="ctr">
                        <a:buNone/>
                      </a:pPr>
                      <a:r>
                        <a:rPr lang="en-US" altLang="zh-CN" sz="1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Key Teaching Pints </a:t>
                      </a:r>
                      <a:endParaRPr lang="en-US" altLang="zh-CN" sz="1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75000"/>
                      </a:schemeClr>
                    </a:solidFill>
                  </a:tcPr>
                </a:tc>
                <a:tc>
                  <a:txBody>
                    <a:bodyPr/>
                    <a:lstStyle/>
                    <a:p>
                      <a:pPr algn="ctr">
                        <a:buNone/>
                      </a:pPr>
                      <a:r>
                        <a:rPr lang="en-US" altLang="zh-CN" sz="1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Anticipated Difficult Learning Points</a:t>
                      </a:r>
                      <a:endParaRPr lang="en-US" altLang="zh-CN" sz="1400" b="1"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75000"/>
                      </a:schemeClr>
                    </a:solidFill>
                  </a:tcPr>
                </a:tc>
                <a:tc>
                  <a:txBody>
                    <a:bodyPr/>
                    <a:lstStyle/>
                    <a:p>
                      <a:pPr algn="ctr">
                        <a:buNone/>
                      </a:pPr>
                      <a:r>
                        <a:rPr lang="en-US" altLang="zh-CN" sz="1400" b="1" dirty="0">
                          <a:latin typeface="宋体" panose="02010600030101010101" pitchFamily="2" charset="-122"/>
                          <a:ea typeface="宋体" panose="02010600030101010101" pitchFamily="2" charset="-122"/>
                          <a:sym typeface="+mn-ea"/>
                        </a:rPr>
                        <a:t>Planned Solutions</a:t>
                      </a:r>
                      <a:endParaRPr lang="en-US" altLang="zh-CN" sz="1400" b="1" dirty="0">
                        <a:latin typeface="宋体" panose="02010600030101010101" pitchFamily="2" charset="-122"/>
                        <a:ea typeface="宋体" panose="02010600030101010101" pitchFamily="2" charset="-122"/>
                        <a:sym typeface="+mn-ea"/>
                      </a:endParaRPr>
                    </a:p>
                  </a:txBody>
                  <a:tcPr>
                    <a:solidFill>
                      <a:schemeClr val="bg2">
                        <a:lumMod val="75000"/>
                      </a:schemeClr>
                    </a:solidFill>
                  </a:tcPr>
                </a:tc>
              </a:tr>
              <a:tr h="1884045">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1.学生能学会用used to句型描述自己或他人在外貌、性格和爱好等方面与过去相比的变化；</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2.培养学生习得语言运用能力、实践能力、合作能力、思辩能力及创新意识，让学生正确认识自我、完善自我、树立正确人生观并能对未来有积极展望。</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1.学生能明确写作要点，通过要点和思维导图进行构思并内化used to的正确用法；</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2.学生能使用不同句式和正确时态描述自己最重大的变化及原因。</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教师通过组织层层递进的课堂活动，运用过程性写作和合作性写作教学法帮助学生们在综合性课堂活动中明确写作要点和内容，在已有知识体系上指导学生正确运用目标结构进行表达，不断强化和巩固新知识，最后用思维导图的形式引导学生完成写作。</a:t>
                      </a:r>
                      <a:endParaRPr lang="en-US" altLang="zh-CN"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graphicFrame>
        <p:nvGraphicFramePr>
          <p:cNvPr id="2" name="表格 1"/>
          <p:cNvGraphicFramePr/>
          <p:nvPr>
            <p:custDataLst>
              <p:tags r:id="rId2"/>
            </p:custDataLst>
          </p:nvPr>
        </p:nvGraphicFramePr>
        <p:xfrm>
          <a:off x="1610995" y="3929380"/>
          <a:ext cx="8970010" cy="1438910"/>
        </p:xfrm>
        <a:graphic>
          <a:graphicData uri="http://schemas.openxmlformats.org/drawingml/2006/table">
            <a:tbl>
              <a:tblPr firstRow="1" bandRow="1">
                <a:tableStyleId>{5C22544A-7EE6-4342-B048-85BDC9FD1C3A}</a:tableStyleId>
              </a:tblPr>
              <a:tblGrid>
                <a:gridCol w="3306445"/>
                <a:gridCol w="2315845"/>
                <a:gridCol w="3347720"/>
              </a:tblGrid>
              <a:tr h="304800">
                <a:tc gridSpan="3">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六、教学资源</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(Information</a:t>
                      </a: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&amp; Communication Technology)</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c hMerge="1">
                  <a:tcPr>
                    <a:solidFill>
                      <a:schemeClr val="accent1">
                        <a:lumMod val="60000"/>
                        <a:lumOff val="40000"/>
                      </a:schemeClr>
                    </a:solidFill>
                  </a:tcPr>
                </a:tc>
                <a:tc hMerge="1">
                  <a:tcPr>
                    <a:solidFill>
                      <a:schemeClr val="accent1">
                        <a:lumMod val="60000"/>
                        <a:lumOff val="40000"/>
                      </a:schemeClr>
                    </a:solidFill>
                  </a:tcPr>
                </a:tc>
              </a:tr>
              <a:tr h="304800">
                <a:tc>
                  <a:txBody>
                    <a:bodyPr/>
                    <a:lstStyle/>
                    <a:p>
                      <a:pPr algn="ctr">
                        <a:buNone/>
                      </a:pPr>
                      <a:r>
                        <a:rPr lang="en-US" altLang="zh-CN" sz="14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Basic Resources</a:t>
                      </a:r>
                      <a:endParaRPr lang="zh-CN" altLang="en-US" sz="1400" b="1">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sym typeface="+mn-ea"/>
                        </a:rPr>
                        <a:t>Multimidia </a:t>
                      </a:r>
                      <a:r>
                        <a:rPr lang="en-US" altLang="zh-CN" sz="14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Resources</a:t>
                      </a:r>
                      <a:r>
                        <a:rPr lang="en-US" altLang="zh-CN" sz="1400" b="1">
                          <a:latin typeface="宋体" panose="02010600030101010101" pitchFamily="2" charset="-122"/>
                          <a:ea typeface="宋体" panose="02010600030101010101" pitchFamily="2" charset="-122"/>
                          <a:sym typeface="+mn-ea"/>
                        </a:rPr>
                        <a:t> </a:t>
                      </a:r>
                      <a:endParaRPr lang="en-US" altLang="zh-CN" sz="1400" b="1">
                        <a:latin typeface="宋体" panose="02010600030101010101" pitchFamily="2" charset="-122"/>
                        <a:ea typeface="宋体" panose="02010600030101010101" pitchFamily="2" charset="-122"/>
                      </a:endParaRPr>
                    </a:p>
                  </a:txBody>
                  <a:tcPr>
                    <a:solidFill>
                      <a:schemeClr val="bg2">
                        <a:lumMod val="75000"/>
                      </a:schemeClr>
                    </a:solidFill>
                  </a:tcPr>
                </a:tc>
                <a:tc>
                  <a:txBody>
                    <a:bodyPr/>
                    <a:lstStyle/>
                    <a:p>
                      <a:pPr algn="ctr">
                        <a:buNone/>
                      </a:pPr>
                      <a:r>
                        <a:rPr lang="en-US" altLang="zh-CN" sz="1400" b="1">
                          <a:latin typeface="宋体" panose="02010600030101010101" pitchFamily="2" charset="-122"/>
                          <a:ea typeface="宋体" panose="02010600030101010101" pitchFamily="2" charset="-122"/>
                          <a:sym typeface="+mn-ea"/>
                        </a:rPr>
                        <a:t>Supporting </a:t>
                      </a:r>
                      <a:r>
                        <a:rPr lang="en-US" altLang="zh-CN" sz="1400" b="1">
                          <a:solidFill>
                            <a:schemeClr val="tx1"/>
                          </a:solidFill>
                          <a:latin typeface="宋体" panose="02010600030101010101" pitchFamily="2" charset="-122"/>
                          <a:ea typeface="宋体" panose="02010600030101010101" pitchFamily="2" charset="-122"/>
                          <a:cs typeface="宋体" panose="02010600030101010101" pitchFamily="2" charset="-122"/>
                          <a:sym typeface="+mn-ea"/>
                        </a:rPr>
                        <a:t>Resource</a:t>
                      </a:r>
                      <a:endParaRPr lang="zh-CN" altLang="en-US" sz="1400" b="1">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txBody>
                  <a:tcPr>
                    <a:solidFill>
                      <a:schemeClr val="bg2">
                        <a:lumMod val="75000"/>
                      </a:schemeClr>
                    </a:solidFill>
                  </a:tcPr>
                </a:tc>
              </a:tr>
              <a:tr h="829310">
                <a:tc>
                  <a:txBody>
                    <a:bodyPr/>
                    <a:lstStyle/>
                    <a:p>
                      <a:pPr indent="304800" algn="ctr" fontAlgn="auto">
                        <a:lnSpc>
                          <a:spcPts val="2000"/>
                        </a:lnSpc>
                        <a:buClrTx/>
                        <a:buSzTx/>
                        <a:buFontTx/>
                        <a:buNone/>
                      </a:pPr>
                      <a:r>
                        <a:rPr lang="zh-CN" altLang="en-US" sz="1200">
                          <a:latin typeface="宋体" panose="02010600030101010101" pitchFamily="2" charset="-122"/>
                          <a:ea typeface="宋体" panose="02010600030101010101" pitchFamily="2" charset="-122"/>
                          <a:cs typeface="宋体" panose="02010600030101010101" pitchFamily="2" charset="-122"/>
                        </a:rPr>
                        <a:t>1.教科书；</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ctr" fontAlgn="auto">
                        <a:lnSpc>
                          <a:spcPts val="2000"/>
                        </a:lnSpc>
                        <a:buClrTx/>
                        <a:buSzTx/>
                        <a:buFontTx/>
                        <a:buNone/>
                      </a:pPr>
                      <a:r>
                        <a:rPr lang="zh-CN" altLang="en-US" sz="1200">
                          <a:latin typeface="宋体" panose="02010600030101010101" pitchFamily="2" charset="-122"/>
                          <a:ea typeface="宋体" panose="02010600030101010101" pitchFamily="2" charset="-122"/>
                          <a:cs typeface="宋体" panose="02010600030101010101" pitchFamily="2" charset="-122"/>
                        </a:rPr>
                        <a:t>2.教案。</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ct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1.希沃白板教学配套设施；</a:t>
                      </a:r>
                      <a:endParaRPr lang="zh-CN" altLang="en-US" sz="1200">
                        <a:latin typeface="宋体" panose="02010600030101010101" pitchFamily="2" charset="-122"/>
                        <a:ea typeface="宋体" panose="02010600030101010101" pitchFamily="2" charset="-122"/>
                        <a:cs typeface="宋体" panose="02010600030101010101" pitchFamily="2" charset="-122"/>
                      </a:endParaRPr>
                    </a:p>
                    <a:p>
                      <a:pPr indent="304800" algn="ctr" fontAlgn="auto">
                        <a:lnSpc>
                          <a:spcPts val="2000"/>
                        </a:lnSpc>
                        <a:buNone/>
                      </a:pPr>
                      <a:r>
                        <a:rPr lang="zh-CN" altLang="en-US" sz="1200">
                          <a:latin typeface="宋体" panose="02010600030101010101" pitchFamily="2" charset="-122"/>
                          <a:ea typeface="宋体" panose="02010600030101010101" pitchFamily="2" charset="-122"/>
                          <a:cs typeface="宋体" panose="02010600030101010101" pitchFamily="2" charset="-122"/>
                        </a:rPr>
                        <a:t>2.教学课件。</a:t>
                      </a:r>
                      <a:endParaRPr lang="zh-CN" altLang="en-US" sz="120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c>
                  <a:txBody>
                    <a:bodyPr/>
                    <a:lstStyle/>
                    <a:p>
                      <a:pPr indent="304800" algn="ctr"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教学任务单。</a:t>
                      </a:r>
                      <a:endParaRPr lang="en-US" altLang="zh-CN"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3"/>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custDataLst>
              <p:tags r:id="rId1"/>
            </p:custDataLst>
          </p:nvPr>
        </p:nvGraphicFramePr>
        <p:xfrm>
          <a:off x="1111885" y="546100"/>
          <a:ext cx="10189845" cy="5542915"/>
        </p:xfrm>
        <a:graphic>
          <a:graphicData uri="http://schemas.openxmlformats.org/drawingml/2006/table">
            <a:tbl>
              <a:tblPr firstRow="1" bandRow="1">
                <a:tableStyleId>{5C22544A-7EE6-4342-B048-85BDC9FD1C3A}</a:tableStyleId>
              </a:tblPr>
              <a:tblGrid>
                <a:gridCol w="10189845"/>
              </a:tblGrid>
              <a:tr h="375285">
                <a:tc>
                  <a:txBody>
                    <a:bodyPr/>
                    <a:lstStyle/>
                    <a:p>
                      <a:pPr algn="ctr">
                        <a:buNone/>
                      </a:pPr>
                      <a:r>
                        <a:rPr lang="zh-CN" altLang="en-US" sz="1400" dirty="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理论框架（Theoretical Framework）</a:t>
                      </a:r>
                      <a:endParaRPr lang="en-US" altLang="zh-CN" sz="1400" dirty="0">
                        <a:solidFill>
                          <a:schemeClr val="tx1"/>
                        </a:solidFill>
                        <a:latin typeface="宋体" panose="02010600030101010101" pitchFamily="2" charset="-122"/>
                        <a:ea typeface="宋体" panose="02010600030101010101" pitchFamily="2" charset="-122"/>
                        <a:cs typeface="宋体" panose="02010600030101010101" pitchFamily="2" charset="-122"/>
                      </a:endParaRPr>
                    </a:p>
                  </a:txBody>
                  <a:tcPr>
                    <a:solidFill>
                      <a:schemeClr val="accent5">
                        <a:lumMod val="40000"/>
                        <a:lumOff val="60000"/>
                      </a:schemeClr>
                    </a:solidFill>
                  </a:tcPr>
                </a:tc>
              </a:tr>
              <a:tr h="2868930">
                <a:tc>
                  <a:txBody>
                    <a:bodyPr/>
                    <a:lstStyle/>
                    <a:p>
                      <a:pPr indent="0" algn="l" fontAlgn="auto">
                        <a:lnSpc>
                          <a:spcPts val="2000"/>
                        </a:lnSpc>
                        <a:buNone/>
                      </a:pPr>
                      <a:r>
                        <a:rPr lang="zh-CN" altLang="en-US" sz="1200" b="1" dirty="0">
                          <a:latin typeface="宋体" panose="02010600030101010101" pitchFamily="2" charset="-122"/>
                          <a:ea typeface="宋体" panose="02010600030101010101" pitchFamily="2" charset="-122"/>
                          <a:cs typeface="宋体" panose="02010600030101010101" pitchFamily="2" charset="-122"/>
                        </a:rPr>
                        <a:t>过程性写作：</a:t>
                      </a:r>
                      <a:r>
                        <a:rPr lang="zh-CN" altLang="en-US" sz="1200" dirty="0">
                          <a:latin typeface="宋体" panose="02010600030101010101" pitchFamily="2" charset="-122"/>
                          <a:ea typeface="宋体" panose="02010600030101010101" pitchFamily="2" charset="-122"/>
                          <a:cs typeface="宋体" panose="02010600030101010101" pitchFamily="2" charset="-122"/>
                        </a:rPr>
                        <a:t>过程写作是一种写作指导方法，侧重于完成一篇书面作品所涉及的步骤和阶段。它强调写作的过程，而不仅仅是最终的成果。过程写作的目标是通过让学生参与一系列的写作前准备、起草、修改、编辑和出版阶段来发展他们的写作技能。</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以下是过程写作的关键要素:</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1. 写作前:这个阶段包括在开始写作之前进行头脑风暴，进行研究和组织思想。它可能包括自由写作、思维导图或创建大纲等活动。</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2. 起草:在这个阶段，学生们写一个他们工作的粗略版本，专注于把他们的想法写在纸上，而不用担心是否完美。重点是生成内容和发展作品的结构。</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3.</a:t>
                      </a:r>
                      <a:r>
                        <a:rPr lang="en-US" altLang="zh-CN" sz="1200" dirty="0">
                          <a:latin typeface="宋体" panose="02010600030101010101" pitchFamily="2" charset="-122"/>
                          <a:ea typeface="宋体" panose="02010600030101010101" pitchFamily="2" charset="-122"/>
                          <a:cs typeface="宋体" panose="02010600030101010101" pitchFamily="2" charset="-122"/>
                        </a:rPr>
                        <a:t> </a:t>
                      </a:r>
                      <a:r>
                        <a:rPr lang="zh-CN" altLang="en-US" sz="1200" dirty="0">
                          <a:latin typeface="宋体" panose="02010600030101010101" pitchFamily="2" charset="-122"/>
                          <a:ea typeface="宋体" panose="02010600030101010101" pitchFamily="2" charset="-122"/>
                          <a:cs typeface="宋体" panose="02010600030101010101" pitchFamily="2" charset="-122"/>
                        </a:rPr>
                        <a:t>修改:学生审查并修改他们的草稿，以提高清晰度、连贯性和有效性。他们可以重新组织段落，增加或删除信息，加强论点，或改善写作的流畅性。</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4. 编辑:这个阶段包括校对语法、拼写、标点和句子结构。学生识别和纠正错误，以确保他们的写作是准确和完善的。</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5. 出版:最后一个阶段包括将完成的作品呈现给观众。这可能包括与同学分享写作，将其提交给老师进行评估，或在学校通讯或班级博客上发布。</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通过让学生参与整个写作过程，过程写作帮助他们发展重要的技能，如批判性思维、组织、修改和自我反思。它鼓励学生把写作看作是一个动态的、反复的过程，随着时间的推移，写作能力会得到提高。</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r h="2298700">
                <a:tc>
                  <a:txBody>
                    <a:bodyPr/>
                    <a:p>
                      <a:pPr indent="0" algn="l" fontAlgn="auto">
                        <a:lnSpc>
                          <a:spcPts val="2000"/>
                        </a:lnSpc>
                        <a:buNone/>
                      </a:pPr>
                      <a:r>
                        <a:rPr lang="zh-CN" altLang="en-US" sz="1200" b="1" dirty="0">
                          <a:latin typeface="宋体" panose="02010600030101010101" pitchFamily="2" charset="-122"/>
                          <a:ea typeface="宋体" panose="02010600030101010101" pitchFamily="2" charset="-122"/>
                          <a:cs typeface="宋体" panose="02010600030101010101" pitchFamily="2" charset="-122"/>
                        </a:rPr>
                        <a:t>教学评一体化：</a:t>
                      </a:r>
                      <a:r>
                        <a:rPr lang="zh-CN" altLang="en-US" sz="1200" dirty="0">
                          <a:latin typeface="宋体" panose="02010600030101010101" pitchFamily="2" charset="-122"/>
                          <a:ea typeface="宋体" panose="02010600030101010101" pitchFamily="2" charset="-122"/>
                          <a:cs typeface="宋体" panose="02010600030101010101" pitchFamily="2" charset="-122"/>
                        </a:rPr>
                        <a:t>“教-学-评”一致性指的是教什么、怎么教、怎么评三者之间的一致性。它确保学习目标、教学策略和评估方法都是一致的，并共同支持学生的学习和成就。以下是对每个组成部分的解释:</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1. 教学:这包括教师为促进学生学习而采用的教学策略和方法。教学方法的选择和设计应支持期望的学习成果和目标。</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2. 学习:指学生获得知识、技能和理解的过程。提供给学生的学习活动和经验应与学习目标保持一致，并旨在促进有意义和积极的参与。</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3.</a:t>
                      </a:r>
                      <a:r>
                        <a:rPr lang="en-US" altLang="zh-CN" sz="1200" dirty="0">
                          <a:latin typeface="宋体" panose="02010600030101010101" pitchFamily="2" charset="-122"/>
                          <a:ea typeface="宋体" panose="02010600030101010101" pitchFamily="2" charset="-122"/>
                          <a:cs typeface="宋体" panose="02010600030101010101" pitchFamily="2" charset="-122"/>
                        </a:rPr>
                        <a:t> </a:t>
                      </a:r>
                      <a:r>
                        <a:rPr lang="zh-CN" altLang="en-US" sz="1200" dirty="0">
                          <a:latin typeface="宋体" panose="02010600030101010101" pitchFamily="2" charset="-122"/>
                          <a:ea typeface="宋体" panose="02010600030101010101" pitchFamily="2" charset="-122"/>
                          <a:cs typeface="宋体" panose="02010600030101010101" pitchFamily="2" charset="-122"/>
                        </a:rPr>
                        <a:t>评价:评价包括对学生学习和成绩的评价。它包括各种方法，如测试、测验、项目、作品集和观察。评估应与学习目标保持一致，并为学生的学习提供有效和可靠的证据。</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p>
                      <a:pPr indent="0" algn="l" fontAlgn="auto">
                        <a:lnSpc>
                          <a:spcPts val="2000"/>
                        </a:lnSpc>
                        <a:buNone/>
                      </a:pPr>
                      <a:r>
                        <a:rPr lang="zh-CN" altLang="en-US" sz="1200" dirty="0">
                          <a:latin typeface="宋体" panose="02010600030101010101" pitchFamily="2" charset="-122"/>
                          <a:ea typeface="宋体" panose="02010600030101010101" pitchFamily="2" charset="-122"/>
                          <a:cs typeface="宋体" panose="02010600030101010101" pitchFamily="2" charset="-122"/>
                        </a:rPr>
                        <a:t>一致性是至关重要的，因为它确保了教学方法和评估的设计能够支持和衡量预期的学习成果。当有一致性时，学习目标指导教学策略，评估衡量学生达到这些目标的程度。</a:t>
                      </a:r>
                      <a:endParaRPr lang="zh-CN" altLang="en-US" sz="1200" dirty="0">
                        <a:latin typeface="宋体" panose="02010600030101010101" pitchFamily="2" charset="-122"/>
                        <a:ea typeface="宋体" panose="02010600030101010101" pitchFamily="2" charset="-122"/>
                        <a:cs typeface="宋体" panose="02010600030101010101" pitchFamily="2" charset="-122"/>
                      </a:endParaRPr>
                    </a:p>
                  </a:txBody>
                  <a:tcPr>
                    <a:solidFill>
                      <a:schemeClr val="bg2">
                        <a:lumMod val="95000"/>
                      </a:schemeClr>
                    </a:solidFill>
                  </a:tcPr>
                </a:tc>
              </a:tr>
            </a:tbl>
          </a:graphicData>
        </a:graphic>
      </p:graphicFrame>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TABLE_ENDDRAG_ORIGIN_RECT" val="802*345"/>
  <p:tag name="TABLE_ENDDRAG_RECT" val="69*66*802*345"/>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TABLE_ENDDRAG_ORIGIN_RECT" val="802*345"/>
  <p:tag name="TABLE_ENDDRAG_RECT" val="69*66*802*345"/>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TABLE_ENDDRAG_ORIGIN_RECT" val="802*345"/>
  <p:tag name="TABLE_ENDDRAG_RECT" val="69*66*802*34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TABLE_ENDDRAG_ORIGIN_RECT" val="854*196"/>
  <p:tag name="TABLE_ENDDRAG_RECT" val="45*16*854*196"/>
</p:tagLst>
</file>

<file path=ppt/tags/tag72.xml><?xml version="1.0" encoding="utf-8"?>
<p:tagLst xmlns:p="http://schemas.openxmlformats.org/presentationml/2006/main">
  <p:tag name="TABLE_ENDDRAG_ORIGIN_RECT" val="854*145"/>
  <p:tag name="TABLE_ENDDRAG_RECT" val="45*250*854*145"/>
  <p:tag name="KSO_WM_BEAUTIFY_FLAG" val=""/>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TABLE_ENDDRAG_ORIGIN_RECT" val="854*196"/>
  <p:tag name="TABLE_ENDDRAG_RECT" val="45*16*854*196"/>
  <p:tag name="KSO_WM_BEAUTIFY_FLAG" val=""/>
</p:tagLst>
</file>

<file path=ppt/tags/tag75.xml><?xml version="1.0" encoding="utf-8"?>
<p:tagLst xmlns:p="http://schemas.openxmlformats.org/presentationml/2006/main">
  <p:tag name="TABLE_ENDDRAG_ORIGIN_RECT" val="706*107"/>
  <p:tag name="TABLE_ENDDRAG_RECT" val="126*286*706*107"/>
  <p:tag name="KSO_WM_BEAUTIFY_FLAG" val=""/>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TABLE_ENDDRAG_ORIGIN_RECT" val="788*481"/>
  <p:tag name="TABLE_ENDDRAG_RECT" val="96*24*788*482"/>
  <p:tag name="KSO_WM_BEAUTIFY_FLAG" val=""/>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TABLE_ENDDRAG_ORIGIN_RECT" val="879*578"/>
  <p:tag name="TABLE_ENDDRAG_RECT" val="38*0*879*57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TABLE_ENDDRAG_ORIGIN_RECT" val="788*855"/>
  <p:tag name="TABLE_ENDDRAG_RECT" val="39*0*788*855"/>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TABLE_ENDDRAG_ORIGIN_RECT" val="764*451"/>
  <p:tag name="TABLE_ENDDRAG_RECT" val="102*33*764*451"/>
</p:tagLst>
</file>

<file path=ppt/tags/tag84.xml><?xml version="1.0" encoding="utf-8"?>
<p:tagLst xmlns:p="http://schemas.openxmlformats.org/presentationml/2006/main">
  <p:tag name="KSO_WM_BEAUTIFY_FLAG" val="#wm#"/>
  <p:tag name="KSO_WM_TEMPLATE_CATEGORY" val="custom"/>
  <p:tag name="KSO_WM_TEMPLATE_INDEX" val="20205081"/>
</p:tagLst>
</file>

<file path=ppt/tags/tag85.xml><?xml version="1.0" encoding="utf-8"?>
<p:tagLst xmlns:p="http://schemas.openxmlformats.org/presentationml/2006/main">
  <p:tag name="TABLE_ENDDRAG_ORIGIN_RECT" val="691*375"/>
  <p:tag name="TABLE_ENDDRAG_RECT" val="146*38*691*375"/>
</p:tagLst>
</file>

<file path=ppt/tags/tag86.xml><?xml version="1.0" encoding="utf-8"?>
<p:tagLst xmlns:p="http://schemas.openxmlformats.org/presentationml/2006/main">
  <p:tag name="KSO_WM_BEAUTIFY_FLAG" val="#wm#"/>
  <p:tag name="KSO_WM_TEMPLATE_CATEGORY" val="custom"/>
  <p:tag name="KSO_WM_TEMPLATE_INDEX" val="20205081"/>
</p:tagLst>
</file>

<file path=ppt/tags/tag87.xml><?xml version="1.0" encoding="utf-8"?>
<p:tagLst xmlns:p="http://schemas.openxmlformats.org/presentationml/2006/main">
  <p:tag name="TABLE_ENDDRAG_ORIGIN_RECT" val="687*397"/>
  <p:tag name="TABLE_ENDDRAG_RECT" val="150*64*687*397"/>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wm#"/>
  <p:tag name="KSO_WM_TEMPLATE_CATEGORY" val="custom"/>
  <p:tag name="KSO_WM_TEMPLATE_INDEX" val="20205081"/>
</p:tagLst>
</file>

<file path=ppt/tags/tag92.xml><?xml version="1.0" encoding="utf-8"?>
<p:tagLst xmlns:p="http://schemas.openxmlformats.org/presentationml/2006/main">
  <p:tag name="TABLE_ENDDRAG_ORIGIN_RECT" val="695*435"/>
  <p:tag name="TABLE_ENDDRAG_RECT" val="132*24*695*435"/>
</p:tagLst>
</file>

<file path=ppt/tags/tag93.xml><?xml version="1.0" encoding="utf-8"?>
<p:tagLst xmlns:p="http://schemas.openxmlformats.org/presentationml/2006/main">
  <p:tag name="KSO_WM_BEAUTIFY_FLAG" val="#wm#"/>
  <p:tag name="KSO_WM_TEMPLATE_CATEGORY" val="custom"/>
  <p:tag name="KSO_WM_TEMPLATE_INDEX" val="20205081"/>
</p:tagLst>
</file>

<file path=ppt/tags/tag94.xml><?xml version="1.0" encoding="utf-8"?>
<p:tagLst xmlns:p="http://schemas.openxmlformats.org/presentationml/2006/main">
  <p:tag name="COMMONDATA" val="eyJoZGlkIjoiNWIwNTE0ODAyNDg5YTcxNjQ2NWZjZjM0N2QwZGZjYWQifQ=="/>
  <p:tag name="commondata" val="eyJoZGlkIjoiYzkzOThlYjYzYTA3ZjJhMWNkOWNmNTcxMzg3M2RmNDUifQ=="/>
</p:tagLst>
</file>

<file path=ppt/theme/theme1.xml><?xml version="1.0" encoding="utf-8"?>
<a:theme xmlns:a="http://schemas.openxmlformats.org/drawingml/2006/main" name="WPS">
  <a:themeElements>
    <a:clrScheme name="WPS">
      <a:dk1>
        <a:sysClr val="windowText" lastClr="000000"/>
      </a:dk1>
      <a:lt1>
        <a:sysClr val="window" lastClr="FFFFFF"/>
      </a:lt1>
      <a:dk2>
        <a:srgbClr val="0F1423"/>
      </a:dk2>
      <a:lt2>
        <a:srgbClr val="FFFFFF"/>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11724</Words>
  <Application>WPS 演示</Application>
  <PresentationFormat>Widescreen</PresentationFormat>
  <Paragraphs>588</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vt:lpstr>
      <vt:lpstr>宋体</vt:lpstr>
      <vt:lpstr>Wingdings</vt:lpstr>
      <vt:lpstr>黑体</vt:lpstr>
      <vt:lpstr>Calibri</vt:lpstr>
      <vt:lpstr>微软雅黑</vt:lpstr>
      <vt:lpstr>Arial Unicode MS</vt:lpstr>
      <vt:lpstr>WPS</vt:lpstr>
      <vt:lpstr>17号 教学设计</vt:lpstr>
      <vt:lpstr>   人教版《新课标》Go for it! Unit 4 I used to be afraid of the dark. Section B 3a-3b (Writing)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X</cp:lastModifiedBy>
  <cp:revision>178</cp:revision>
  <dcterms:created xsi:type="dcterms:W3CDTF">1900-01-01T00:00:00Z</dcterms:created>
  <dcterms:modified xsi:type="dcterms:W3CDTF">2024-05-20T12:32:35Z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2052-12.1.0.16729</vt:lpwstr>
  </property>
  <property fmtid="{D5CDD505-2E9C-101B-9397-08002B2CF9AE}" pid="3" name="ICV">
    <vt:lpwstr>03444DA6008541858AD76563C0A411B2_13</vt:lpwstr>
  </property>
</Properties>
</file>